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3590925" cy="38274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 autoAdjust="0"/>
    <p:restoredTop sz="94643" autoAdjust="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o\Desktop\Questionari_ZiaRita\Questionario_ZiaRita_infanzia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o\Desktop\Questionari_ZiaRita\Questionario_ZiaRita_primaria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o\Desktop\Questionari_ZiaRita\Questionario_ZiaRita_primaria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o\Desktop\Questionari_ZiaRita\Questionario_ZiaRita_primaria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o\Desktop\Questionari_ZiaRita\Questionario_ZiaRita_primaria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o\Desktop\Questionari_ZiaRita\Questionario_ZiaRita_primaria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o\Desktop\Questionari_ZiaRita\Questionario_ZiaRita_secondaria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o\Desktop\Questionari_ZiaRita\Questionario_ZiaRita_secondaria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o\Desktop\Questionari_ZiaRita\Questionario_ZiaRita_secondaria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o\Desktop\Questionari_ZiaRita\Questionario_ZiaRita_secondaria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o\Desktop\Questionari_ZiaRita\Questionario_ZiaRita_secondari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o\Desktop\Questionari_ZiaRita\Questionario_ZiaRita_infanzia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o\Desktop\Questionari_ZiaRita\Questionario_ZiaRita_secondaria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o\Desktop\Questionari_ZiaRita\Questionario_ZiaRita_secondari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o\Desktop\Questionari_ZiaRita\Questionario_ZiaRita_infanzi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o\Desktop\Questionari_ZiaRita\Questionario_ZiaRita_infanzi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o\Desktop\Questionari_ZiaRita\Questionario_ZiaRita_infanzi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o\Desktop\Questionari_ZiaRita\Questionario_ZiaRita_infanzi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o\Desktop\Questionari_ZiaRita\Questionario_ZiaRita_infanzi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o\Desktop\Questionari_ZiaRita\Questionario_ZiaRita_primari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o\Desktop\Questionari_ZiaRita\Questionario_ZiaRita_primari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26"/>
  <c:chart>
    <c:title>
      <c:tx>
        <c:rich>
          <a:bodyPr/>
          <a:lstStyle/>
          <a:p>
            <a:pPr>
              <a:defRPr/>
            </a:pPr>
            <a:r>
              <a:rPr lang="it-IT" sz="2800"/>
              <a:t>Questionario Ambiente di Apprendimento</a:t>
            </a:r>
          </a:p>
          <a:p>
            <a:pPr>
              <a:defRPr/>
            </a:pPr>
            <a:r>
              <a:rPr lang="it-IT" sz="2800"/>
              <a:t>Scuola dell'Infanzia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800"/>
                      <a:t>82%</a:t>
                    </a:r>
                  </a:p>
                </c:rich>
              </c:tx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800"/>
                      <a:t>18%</a:t>
                    </a:r>
                  </a:p>
                </c:rich>
              </c:tx>
              <c:showPercent val="1"/>
            </c:dLbl>
            <c:showPercent val="1"/>
            <c:showLeaderLines val="1"/>
          </c:dLbls>
          <c:cat>
            <c:strRef>
              <c:f>Foglio1!$A$7:$A$8</c:f>
              <c:strCache>
                <c:ptCount val="2"/>
                <c:pt idx="0">
                  <c:v>Restituiti</c:v>
                </c:pt>
                <c:pt idx="1">
                  <c:v>Non restituiti</c:v>
                </c:pt>
              </c:strCache>
            </c:strRef>
          </c:cat>
          <c:val>
            <c:numRef>
              <c:f>Foglio1!$B$7:$B$8</c:f>
              <c:numCache>
                <c:formatCode>0.00%</c:formatCode>
                <c:ptCount val="2"/>
                <c:pt idx="0">
                  <c:v>0.82000000000000017</c:v>
                </c:pt>
                <c:pt idx="1">
                  <c:v>0.18000000000000005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2400"/>
          </a:pPr>
          <a:endParaRPr lang="it-IT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it-IT"/>
              <a:t>Domanda</a:t>
            </a:r>
            <a:r>
              <a:rPr lang="it-IT" baseline="0"/>
              <a:t> 2: </a:t>
            </a:r>
            <a:r>
              <a:rPr lang="it-IT" sz="1200" baseline="0"/>
              <a:t>Gli spazi per l'apprendimento sono organizzati per facilitare situazioni attive, laboratoriali e cooperative?</a:t>
            </a:r>
            <a:endParaRPr lang="it-IT" sz="120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Foglio1!$B$23</c:f>
              <c:strCache>
                <c:ptCount val="1"/>
                <c:pt idx="0">
                  <c:v>SI</c:v>
                </c:pt>
              </c:strCache>
            </c:strRef>
          </c:tx>
          <c:dLbls>
            <c:showVal val="1"/>
          </c:dLbls>
          <c:cat>
            <c:strRef>
              <c:f>Foglio1!$A$24:$A$30</c:f>
              <c:strCache>
                <c:ptCount val="7"/>
                <c:pt idx="0">
                  <c:v>Angoli attrezzati</c:v>
                </c:pt>
                <c:pt idx="1">
                  <c:v>Disposizione degli arredi</c:v>
                </c:pt>
                <c:pt idx="2">
                  <c:v>Posizione dei sussidi</c:v>
                </c:pt>
                <c:pt idx="3">
                  <c:v>Pareti ricche di stimoli</c:v>
                </c:pt>
                <c:pt idx="4">
                  <c:v>Schemi di sintesi</c:v>
                </c:pt>
                <c:pt idx="5">
                  <c:v>Mappe </c:v>
                </c:pt>
                <c:pt idx="6">
                  <c:v>Cartelloni con immagini di concetto</c:v>
                </c:pt>
              </c:strCache>
            </c:strRef>
          </c:cat>
          <c:val>
            <c:numRef>
              <c:f>Foglio1!$B$24:$B$30</c:f>
              <c:numCache>
                <c:formatCode>0</c:formatCode>
                <c:ptCount val="7"/>
                <c:pt idx="0">
                  <c:v>47.368421052631554</c:v>
                </c:pt>
                <c:pt idx="1">
                  <c:v>47.368421052631554</c:v>
                </c:pt>
                <c:pt idx="2">
                  <c:v>47.368421052631554</c:v>
                </c:pt>
                <c:pt idx="3">
                  <c:v>52.631578947368418</c:v>
                </c:pt>
                <c:pt idx="4">
                  <c:v>78.947368421052659</c:v>
                </c:pt>
                <c:pt idx="5">
                  <c:v>78.947368421052659</c:v>
                </c:pt>
                <c:pt idx="6">
                  <c:v>94.73684210526315</c:v>
                </c:pt>
              </c:numCache>
            </c:numRef>
          </c:val>
        </c:ser>
        <c:ser>
          <c:idx val="1"/>
          <c:order val="1"/>
          <c:tx>
            <c:strRef>
              <c:f>Foglio1!$C$23</c:f>
              <c:strCache>
                <c:ptCount val="1"/>
                <c:pt idx="0">
                  <c:v>NO</c:v>
                </c:pt>
              </c:strCache>
            </c:strRef>
          </c:tx>
          <c:dLbls>
            <c:showVal val="1"/>
          </c:dLbls>
          <c:cat>
            <c:strRef>
              <c:f>Foglio1!$A$24:$A$30</c:f>
              <c:strCache>
                <c:ptCount val="7"/>
                <c:pt idx="0">
                  <c:v>Angoli attrezzati</c:v>
                </c:pt>
                <c:pt idx="1">
                  <c:v>Disposizione degli arredi</c:v>
                </c:pt>
                <c:pt idx="2">
                  <c:v>Posizione dei sussidi</c:v>
                </c:pt>
                <c:pt idx="3">
                  <c:v>Pareti ricche di stimoli</c:v>
                </c:pt>
                <c:pt idx="4">
                  <c:v>Schemi di sintesi</c:v>
                </c:pt>
                <c:pt idx="5">
                  <c:v>Mappe </c:v>
                </c:pt>
                <c:pt idx="6">
                  <c:v>Cartelloni con immagini di concetto</c:v>
                </c:pt>
              </c:strCache>
            </c:strRef>
          </c:cat>
          <c:val>
            <c:numRef>
              <c:f>Foglio1!$C$24:$C$30</c:f>
              <c:numCache>
                <c:formatCode>0</c:formatCode>
                <c:ptCount val="7"/>
                <c:pt idx="0">
                  <c:v>52.631578947368418</c:v>
                </c:pt>
                <c:pt idx="1">
                  <c:v>52.631578947368418</c:v>
                </c:pt>
                <c:pt idx="2">
                  <c:v>47.368421052631554</c:v>
                </c:pt>
                <c:pt idx="3">
                  <c:v>42.10526315789474</c:v>
                </c:pt>
                <c:pt idx="4">
                  <c:v>15.789473684210519</c:v>
                </c:pt>
                <c:pt idx="5">
                  <c:v>15.789473684210519</c:v>
                </c:pt>
                <c:pt idx="6">
                  <c:v>5.2631578947368425</c:v>
                </c:pt>
              </c:numCache>
            </c:numRef>
          </c:val>
        </c:ser>
        <c:ser>
          <c:idx val="2"/>
          <c:order val="2"/>
          <c:tx>
            <c:strRef>
              <c:f>Foglio1!$D$23</c:f>
              <c:strCache>
                <c:ptCount val="1"/>
                <c:pt idx="0">
                  <c:v>Non ha risposto</c:v>
                </c:pt>
              </c:strCache>
            </c:strRef>
          </c:tx>
          <c:dLbls>
            <c:showVal val="1"/>
          </c:dLbls>
          <c:cat>
            <c:strRef>
              <c:f>Foglio1!$A$24:$A$30</c:f>
              <c:strCache>
                <c:ptCount val="7"/>
                <c:pt idx="0">
                  <c:v>Angoli attrezzati</c:v>
                </c:pt>
                <c:pt idx="1">
                  <c:v>Disposizione degli arredi</c:v>
                </c:pt>
                <c:pt idx="2">
                  <c:v>Posizione dei sussidi</c:v>
                </c:pt>
                <c:pt idx="3">
                  <c:v>Pareti ricche di stimoli</c:v>
                </c:pt>
                <c:pt idx="4">
                  <c:v>Schemi di sintesi</c:v>
                </c:pt>
                <c:pt idx="5">
                  <c:v>Mappe </c:v>
                </c:pt>
                <c:pt idx="6">
                  <c:v>Cartelloni con immagini di concetto</c:v>
                </c:pt>
              </c:strCache>
            </c:strRef>
          </c:cat>
          <c:val>
            <c:numRef>
              <c:f>Foglio1!$D$24:$D$30</c:f>
              <c:numCache>
                <c:formatCode>0</c:formatCode>
                <c:ptCount val="7"/>
                <c:pt idx="0">
                  <c:v>0.4</c:v>
                </c:pt>
                <c:pt idx="1">
                  <c:v>0.4</c:v>
                </c:pt>
                <c:pt idx="2">
                  <c:v>5.2631578947368425</c:v>
                </c:pt>
                <c:pt idx="3">
                  <c:v>5.2631578947368425</c:v>
                </c:pt>
                <c:pt idx="4">
                  <c:v>5.2631578947368425</c:v>
                </c:pt>
                <c:pt idx="5">
                  <c:v>5.2631578947368425</c:v>
                </c:pt>
                <c:pt idx="6">
                  <c:v>0.4</c:v>
                </c:pt>
              </c:numCache>
            </c:numRef>
          </c:val>
        </c:ser>
        <c:dLbls>
          <c:showVal val="1"/>
        </c:dLbls>
        <c:overlap val="-25"/>
        <c:axId val="79515008"/>
        <c:axId val="79565952"/>
      </c:barChart>
      <c:catAx>
        <c:axId val="79515008"/>
        <c:scaling>
          <c:orientation val="minMax"/>
        </c:scaling>
        <c:axPos val="b"/>
        <c:majorTickMark val="none"/>
        <c:tickLblPos val="nextTo"/>
        <c:crossAx val="79565952"/>
        <c:crosses val="autoZero"/>
        <c:auto val="1"/>
        <c:lblAlgn val="ctr"/>
        <c:lblOffset val="100"/>
      </c:catAx>
      <c:valAx>
        <c:axId val="79565952"/>
        <c:scaling>
          <c:orientation val="minMax"/>
          <c:max val="100"/>
        </c:scaling>
        <c:delete val="1"/>
        <c:axPos val="l"/>
        <c:numFmt formatCode="0" sourceLinked="1"/>
        <c:tickLblPos val="none"/>
        <c:crossAx val="79515008"/>
        <c:crosses val="autoZero"/>
        <c:crossBetween val="between"/>
      </c:valAx>
    </c:plotArea>
    <c:legend>
      <c:legendPos val="t"/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/>
              <a:t>Domanda</a:t>
            </a:r>
            <a:r>
              <a:rPr lang="it-IT" baseline="0"/>
              <a:t> 3: </a:t>
            </a:r>
            <a:r>
              <a:rPr lang="it-IT" sz="1200" baseline="0"/>
              <a:t>Gli insegnanti utilizzano le nuove tecnologie a supporto delle azioni didattiche?</a:t>
            </a:r>
            <a:endParaRPr lang="it-IT" sz="120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Foglio1!$B$34</c:f>
              <c:strCache>
                <c:ptCount val="1"/>
                <c:pt idx="0">
                  <c:v>SI</c:v>
                </c:pt>
              </c:strCache>
            </c:strRef>
          </c:tx>
          <c:dLbls>
            <c:showVal val="1"/>
          </c:dLbls>
          <c:cat>
            <c:strRef>
              <c:f>Foglio1!$A$35:$A$38</c:f>
              <c:strCache>
                <c:ptCount val="4"/>
                <c:pt idx="0">
                  <c:v>Presentazione del compito</c:v>
                </c:pt>
                <c:pt idx="1">
                  <c:v>Presentazione degli stimoli per l'apprendimento</c:v>
                </c:pt>
                <c:pt idx="2">
                  <c:v>Spiegazione </c:v>
                </c:pt>
                <c:pt idx="3">
                  <c:v>Feedback</c:v>
                </c:pt>
              </c:strCache>
            </c:strRef>
          </c:cat>
          <c:val>
            <c:numRef>
              <c:f>Foglio1!$B$35:$B$38</c:f>
              <c:numCache>
                <c:formatCode>0</c:formatCode>
                <c:ptCount val="4"/>
                <c:pt idx="0">
                  <c:v>89.473684210526287</c:v>
                </c:pt>
                <c:pt idx="1">
                  <c:v>94.73684210526315</c:v>
                </c:pt>
                <c:pt idx="2">
                  <c:v>84.21052631578948</c:v>
                </c:pt>
                <c:pt idx="3">
                  <c:v>78.947368421052659</c:v>
                </c:pt>
              </c:numCache>
            </c:numRef>
          </c:val>
        </c:ser>
        <c:ser>
          <c:idx val="1"/>
          <c:order val="1"/>
          <c:tx>
            <c:strRef>
              <c:f>Foglio1!$C$34</c:f>
              <c:strCache>
                <c:ptCount val="1"/>
                <c:pt idx="0">
                  <c:v>NO</c:v>
                </c:pt>
              </c:strCache>
            </c:strRef>
          </c:tx>
          <c:dLbls>
            <c:showVal val="1"/>
          </c:dLbls>
          <c:cat>
            <c:strRef>
              <c:f>Foglio1!$A$35:$A$38</c:f>
              <c:strCache>
                <c:ptCount val="4"/>
                <c:pt idx="0">
                  <c:v>Presentazione del compito</c:v>
                </c:pt>
                <c:pt idx="1">
                  <c:v>Presentazione degli stimoli per l'apprendimento</c:v>
                </c:pt>
                <c:pt idx="2">
                  <c:v>Spiegazione </c:v>
                </c:pt>
                <c:pt idx="3">
                  <c:v>Feedback</c:v>
                </c:pt>
              </c:strCache>
            </c:strRef>
          </c:cat>
          <c:val>
            <c:numRef>
              <c:f>Foglio1!$C$35:$C$38</c:f>
              <c:numCache>
                <c:formatCode>0</c:formatCode>
                <c:ptCount val="4"/>
                <c:pt idx="0">
                  <c:v>0.4</c:v>
                </c:pt>
                <c:pt idx="1">
                  <c:v>0.4</c:v>
                </c:pt>
                <c:pt idx="2">
                  <c:v>10.526315789473681</c:v>
                </c:pt>
                <c:pt idx="3">
                  <c:v>10.526315789473681</c:v>
                </c:pt>
              </c:numCache>
            </c:numRef>
          </c:val>
        </c:ser>
        <c:ser>
          <c:idx val="2"/>
          <c:order val="2"/>
          <c:tx>
            <c:strRef>
              <c:f>Foglio1!$D$34</c:f>
              <c:strCache>
                <c:ptCount val="1"/>
                <c:pt idx="0">
                  <c:v>Non ha risposto</c:v>
                </c:pt>
              </c:strCache>
            </c:strRef>
          </c:tx>
          <c:dLbls>
            <c:showVal val="1"/>
          </c:dLbls>
          <c:cat>
            <c:strRef>
              <c:f>Foglio1!$A$35:$A$38</c:f>
              <c:strCache>
                <c:ptCount val="4"/>
                <c:pt idx="0">
                  <c:v>Presentazione del compito</c:v>
                </c:pt>
                <c:pt idx="1">
                  <c:v>Presentazione degli stimoli per l'apprendimento</c:v>
                </c:pt>
                <c:pt idx="2">
                  <c:v>Spiegazione </c:v>
                </c:pt>
                <c:pt idx="3">
                  <c:v>Feedback</c:v>
                </c:pt>
              </c:strCache>
            </c:strRef>
          </c:cat>
          <c:val>
            <c:numRef>
              <c:f>Foglio1!$D$35:$D$38</c:f>
              <c:numCache>
                <c:formatCode>0</c:formatCode>
                <c:ptCount val="4"/>
                <c:pt idx="0">
                  <c:v>10.526315789473681</c:v>
                </c:pt>
                <c:pt idx="1">
                  <c:v>5.2631578947368425</c:v>
                </c:pt>
                <c:pt idx="2">
                  <c:v>5.2631578947368425</c:v>
                </c:pt>
                <c:pt idx="3">
                  <c:v>10.526315789473681</c:v>
                </c:pt>
              </c:numCache>
            </c:numRef>
          </c:val>
        </c:ser>
        <c:dLbls>
          <c:showVal val="1"/>
        </c:dLbls>
        <c:overlap val="-25"/>
        <c:axId val="79589376"/>
        <c:axId val="79590912"/>
      </c:barChart>
      <c:catAx>
        <c:axId val="79589376"/>
        <c:scaling>
          <c:orientation val="minMax"/>
        </c:scaling>
        <c:axPos val="b"/>
        <c:majorTickMark val="none"/>
        <c:tickLblPos val="nextTo"/>
        <c:crossAx val="79590912"/>
        <c:crosses val="autoZero"/>
        <c:auto val="1"/>
        <c:lblAlgn val="ctr"/>
        <c:lblOffset val="100"/>
      </c:catAx>
      <c:valAx>
        <c:axId val="79590912"/>
        <c:scaling>
          <c:orientation val="minMax"/>
          <c:max val="100"/>
        </c:scaling>
        <c:delete val="1"/>
        <c:axPos val="l"/>
        <c:numFmt formatCode="0" sourceLinked="1"/>
        <c:tickLblPos val="none"/>
        <c:crossAx val="79589376"/>
        <c:crosses val="autoZero"/>
        <c:crossBetween val="between"/>
      </c:valAx>
    </c:plotArea>
    <c:legend>
      <c:legendPos val="t"/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it-IT"/>
              <a:t>Domanda</a:t>
            </a:r>
            <a:r>
              <a:rPr lang="it-IT" baseline="0"/>
              <a:t> 4: </a:t>
            </a:r>
            <a:r>
              <a:rPr lang="it-IT" sz="1200" baseline="0"/>
              <a:t>Gli insegnanti utilizzano le nuove tecnologie a supporto delle attività di apprendimento?</a:t>
            </a:r>
            <a:endParaRPr lang="it-IT" sz="120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Foglio1!#REF!</c:f>
              <c:strCache>
                <c:ptCount val="1"/>
                <c:pt idx="0">
                  <c:v>SI</c:v>
                </c:pt>
              </c:strCache>
            </c:strRef>
          </c:tx>
          <c:dLbls>
            <c:showVal val="1"/>
          </c:dLbls>
          <c:cat>
            <c:strRef>
              <c:f>Foglio1!#REF!</c:f>
              <c:strCache>
                <c:ptCount val="5"/>
                <c:pt idx="0">
                  <c:v>Elaborazione di prodotti</c:v>
                </c:pt>
                <c:pt idx="1">
                  <c:v>Ricerca</c:v>
                </c:pt>
                <c:pt idx="2">
                  <c:v>Spiegazione</c:v>
                </c:pt>
                <c:pt idx="3">
                  <c:v>Restituzione del compito</c:v>
                </c:pt>
                <c:pt idx="4">
                  <c:v>Verifica</c:v>
                </c:pt>
              </c:strCache>
            </c:strRef>
          </c:cat>
          <c:val>
            <c:numRef>
              <c:f>Foglio1!#REF!</c:f>
              <c:numCache>
                <c:formatCode>0</c:formatCode>
                <c:ptCount val="5"/>
                <c:pt idx="0">
                  <c:v>64.285714285714292</c:v>
                </c:pt>
                <c:pt idx="1">
                  <c:v>57.142857142857153</c:v>
                </c:pt>
                <c:pt idx="2">
                  <c:v>50</c:v>
                </c:pt>
                <c:pt idx="3">
                  <c:v>21.428571428571427</c:v>
                </c:pt>
                <c:pt idx="4">
                  <c:v>42.85714285714279</c:v>
                </c:pt>
              </c:numCache>
            </c:numRef>
          </c:val>
        </c:ser>
        <c:ser>
          <c:idx val="1"/>
          <c:order val="1"/>
          <c:tx>
            <c:strRef>
              <c:f>Foglio1!#REF!</c:f>
              <c:strCache>
                <c:ptCount val="1"/>
                <c:pt idx="0">
                  <c:v>NO</c:v>
                </c:pt>
              </c:strCache>
            </c:strRef>
          </c:tx>
          <c:dLbls>
            <c:showVal val="1"/>
          </c:dLbls>
          <c:cat>
            <c:strRef>
              <c:f>Foglio1!#REF!</c:f>
              <c:strCache>
                <c:ptCount val="5"/>
                <c:pt idx="0">
                  <c:v>Elaborazione di prodotti</c:v>
                </c:pt>
                <c:pt idx="1">
                  <c:v>Ricerca</c:v>
                </c:pt>
                <c:pt idx="2">
                  <c:v>Spiegazione</c:v>
                </c:pt>
                <c:pt idx="3">
                  <c:v>Restituzione del compito</c:v>
                </c:pt>
                <c:pt idx="4">
                  <c:v>Verifica</c:v>
                </c:pt>
              </c:strCache>
            </c:strRef>
          </c:cat>
          <c:val>
            <c:numRef>
              <c:f>Foglio1!#REF!</c:f>
              <c:numCache>
                <c:formatCode>0</c:formatCode>
                <c:ptCount val="5"/>
                <c:pt idx="0">
                  <c:v>35.714285714285715</c:v>
                </c:pt>
                <c:pt idx="1">
                  <c:v>35.714285714285715</c:v>
                </c:pt>
                <c:pt idx="2">
                  <c:v>42.85714285714279</c:v>
                </c:pt>
                <c:pt idx="3">
                  <c:v>57.142857142857153</c:v>
                </c:pt>
                <c:pt idx="4">
                  <c:v>57.142857142857153</c:v>
                </c:pt>
              </c:numCache>
            </c:numRef>
          </c:val>
        </c:ser>
        <c:ser>
          <c:idx val="2"/>
          <c:order val="2"/>
          <c:tx>
            <c:strRef>
              <c:f>Foglio1!#REF!</c:f>
              <c:strCache>
                <c:ptCount val="1"/>
                <c:pt idx="0">
                  <c:v>Non ha risposto</c:v>
                </c:pt>
              </c:strCache>
            </c:strRef>
          </c:tx>
          <c:dLbls>
            <c:showVal val="1"/>
          </c:dLbls>
          <c:cat>
            <c:strRef>
              <c:f>Foglio1!#REF!</c:f>
              <c:strCache>
                <c:ptCount val="5"/>
                <c:pt idx="0">
                  <c:v>Elaborazione di prodotti</c:v>
                </c:pt>
                <c:pt idx="1">
                  <c:v>Ricerca</c:v>
                </c:pt>
                <c:pt idx="2">
                  <c:v>Spiegazione</c:v>
                </c:pt>
                <c:pt idx="3">
                  <c:v>Restituzione del compito</c:v>
                </c:pt>
                <c:pt idx="4">
                  <c:v>Verifica</c:v>
                </c:pt>
              </c:strCache>
            </c:strRef>
          </c:cat>
          <c:val>
            <c:numRef>
              <c:f>Foglio1!#REF!</c:f>
              <c:numCache>
                <c:formatCode>0</c:formatCode>
                <c:ptCount val="5"/>
                <c:pt idx="0">
                  <c:v>0.45</c:v>
                </c:pt>
                <c:pt idx="1">
                  <c:v>7.1428571428571415</c:v>
                </c:pt>
                <c:pt idx="2">
                  <c:v>7.1428571428571415</c:v>
                </c:pt>
                <c:pt idx="3">
                  <c:v>21.428571428571427</c:v>
                </c:pt>
                <c:pt idx="4">
                  <c:v>0.45</c:v>
                </c:pt>
              </c:numCache>
            </c:numRef>
          </c:val>
        </c:ser>
        <c:dLbls>
          <c:showVal val="1"/>
        </c:dLbls>
        <c:overlap val="-25"/>
        <c:axId val="79634816"/>
        <c:axId val="79636352"/>
      </c:barChart>
      <c:catAx>
        <c:axId val="79634816"/>
        <c:scaling>
          <c:orientation val="minMax"/>
        </c:scaling>
        <c:axPos val="b"/>
        <c:majorTickMark val="none"/>
        <c:tickLblPos val="nextTo"/>
        <c:crossAx val="79636352"/>
        <c:crosses val="autoZero"/>
        <c:auto val="1"/>
        <c:lblAlgn val="ctr"/>
        <c:lblOffset val="100"/>
      </c:catAx>
      <c:valAx>
        <c:axId val="79636352"/>
        <c:scaling>
          <c:orientation val="minMax"/>
          <c:max val="100"/>
        </c:scaling>
        <c:delete val="1"/>
        <c:axPos val="l"/>
        <c:numFmt formatCode="0" sourceLinked="1"/>
        <c:tickLblPos val="none"/>
        <c:crossAx val="79634816"/>
        <c:crosses val="autoZero"/>
        <c:crossBetween val="between"/>
      </c:valAx>
    </c:plotArea>
    <c:legend>
      <c:legendPos val="t"/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it-IT"/>
              <a:t>Domanda</a:t>
            </a:r>
            <a:r>
              <a:rPr lang="it-IT" baseline="0"/>
              <a:t> 5: </a:t>
            </a:r>
            <a:r>
              <a:rPr lang="it-IT" sz="1200" baseline="0"/>
              <a:t>Gli insegnanti promuovono lo sviluppo di competenze sociali e civiche attraverso esperienze e attività concrete di?</a:t>
            </a:r>
            <a:endParaRPr lang="it-IT" sz="120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Foglio1!$B$51</c:f>
              <c:strCache>
                <c:ptCount val="1"/>
                <c:pt idx="0">
                  <c:v>SI</c:v>
                </c:pt>
              </c:strCache>
            </c:strRef>
          </c:tx>
          <c:dLbls>
            <c:showVal val="1"/>
          </c:dLbls>
          <c:cat>
            <c:strRef>
              <c:f>Foglio1!$A$52:$A$57</c:f>
              <c:strCache>
                <c:ptCount val="6"/>
                <c:pt idx="0">
                  <c:v>Accoglienza</c:v>
                </c:pt>
                <c:pt idx="1">
                  <c:v>Collaborazione</c:v>
                </c:pt>
                <c:pt idx="2">
                  <c:v>Aiuto reciproco</c:v>
                </c:pt>
                <c:pt idx="3">
                  <c:v>Condivisione</c:v>
                </c:pt>
                <c:pt idx="4">
                  <c:v>Ascolto</c:v>
                </c:pt>
                <c:pt idx="5">
                  <c:v>Autostima</c:v>
                </c:pt>
              </c:strCache>
            </c:strRef>
          </c:cat>
          <c:val>
            <c:numRef>
              <c:f>Foglio1!$B$52:$B$57</c:f>
              <c:numCache>
                <c:formatCode>0</c:formatCode>
                <c:ptCount val="6"/>
                <c:pt idx="0">
                  <c:v>89.473684210526287</c:v>
                </c:pt>
                <c:pt idx="1">
                  <c:v>94.73684210526315</c:v>
                </c:pt>
                <c:pt idx="2">
                  <c:v>94.73684210526315</c:v>
                </c:pt>
                <c:pt idx="3">
                  <c:v>94.73684210526315</c:v>
                </c:pt>
                <c:pt idx="4">
                  <c:v>89.473684210526287</c:v>
                </c:pt>
                <c:pt idx="5">
                  <c:v>94.73684210526315</c:v>
                </c:pt>
              </c:numCache>
            </c:numRef>
          </c:val>
        </c:ser>
        <c:ser>
          <c:idx val="1"/>
          <c:order val="1"/>
          <c:tx>
            <c:strRef>
              <c:f>Foglio1!$C$51</c:f>
              <c:strCache>
                <c:ptCount val="1"/>
                <c:pt idx="0">
                  <c:v>NO</c:v>
                </c:pt>
              </c:strCache>
            </c:strRef>
          </c:tx>
          <c:dLbls>
            <c:showVal val="1"/>
          </c:dLbls>
          <c:cat>
            <c:strRef>
              <c:f>Foglio1!$A$52:$A$57</c:f>
              <c:strCache>
                <c:ptCount val="6"/>
                <c:pt idx="0">
                  <c:v>Accoglienza</c:v>
                </c:pt>
                <c:pt idx="1">
                  <c:v>Collaborazione</c:v>
                </c:pt>
                <c:pt idx="2">
                  <c:v>Aiuto reciproco</c:v>
                </c:pt>
                <c:pt idx="3">
                  <c:v>Condivisione</c:v>
                </c:pt>
                <c:pt idx="4">
                  <c:v>Ascolto</c:v>
                </c:pt>
                <c:pt idx="5">
                  <c:v>Autostima</c:v>
                </c:pt>
              </c:strCache>
            </c:strRef>
          </c:cat>
          <c:val>
            <c:numRef>
              <c:f>Foglio1!$C$52:$C$57</c:f>
              <c:numCache>
                <c:formatCode>0</c:formatCode>
                <c:ptCount val="6"/>
                <c:pt idx="0">
                  <c:v>0.4</c:v>
                </c:pt>
                <c:pt idx="1">
                  <c:v>0.4</c:v>
                </c:pt>
                <c:pt idx="2">
                  <c:v>0.4</c:v>
                </c:pt>
                <c:pt idx="3">
                  <c:v>0.4</c:v>
                </c:pt>
                <c:pt idx="4">
                  <c:v>0.4</c:v>
                </c:pt>
                <c:pt idx="5">
                  <c:v>0.4</c:v>
                </c:pt>
              </c:numCache>
            </c:numRef>
          </c:val>
        </c:ser>
        <c:ser>
          <c:idx val="2"/>
          <c:order val="2"/>
          <c:tx>
            <c:strRef>
              <c:f>Foglio1!$D$51</c:f>
              <c:strCache>
                <c:ptCount val="1"/>
                <c:pt idx="0">
                  <c:v>Non ha risposto</c:v>
                </c:pt>
              </c:strCache>
            </c:strRef>
          </c:tx>
          <c:dLbls>
            <c:showVal val="1"/>
          </c:dLbls>
          <c:cat>
            <c:strRef>
              <c:f>Foglio1!$A$52:$A$57</c:f>
              <c:strCache>
                <c:ptCount val="6"/>
                <c:pt idx="0">
                  <c:v>Accoglienza</c:v>
                </c:pt>
                <c:pt idx="1">
                  <c:v>Collaborazione</c:v>
                </c:pt>
                <c:pt idx="2">
                  <c:v>Aiuto reciproco</c:v>
                </c:pt>
                <c:pt idx="3">
                  <c:v>Condivisione</c:v>
                </c:pt>
                <c:pt idx="4">
                  <c:v>Ascolto</c:v>
                </c:pt>
                <c:pt idx="5">
                  <c:v>Autostima</c:v>
                </c:pt>
              </c:strCache>
            </c:strRef>
          </c:cat>
          <c:val>
            <c:numRef>
              <c:f>Foglio1!$D$52:$D$57</c:f>
              <c:numCache>
                <c:formatCode>0</c:formatCode>
                <c:ptCount val="6"/>
                <c:pt idx="0">
                  <c:v>10.526315789473681</c:v>
                </c:pt>
                <c:pt idx="1">
                  <c:v>5.2631578947368425</c:v>
                </c:pt>
                <c:pt idx="2">
                  <c:v>5.2631578947368425</c:v>
                </c:pt>
                <c:pt idx="3">
                  <c:v>5.2631578947368425</c:v>
                </c:pt>
                <c:pt idx="4">
                  <c:v>10.526315789473681</c:v>
                </c:pt>
                <c:pt idx="5">
                  <c:v>5.2631578947368425</c:v>
                </c:pt>
              </c:numCache>
            </c:numRef>
          </c:val>
        </c:ser>
        <c:dLbls>
          <c:showVal val="1"/>
        </c:dLbls>
        <c:overlap val="-25"/>
        <c:axId val="79680256"/>
        <c:axId val="79681792"/>
      </c:barChart>
      <c:catAx>
        <c:axId val="79680256"/>
        <c:scaling>
          <c:orientation val="minMax"/>
        </c:scaling>
        <c:axPos val="b"/>
        <c:majorTickMark val="none"/>
        <c:tickLblPos val="nextTo"/>
        <c:crossAx val="79681792"/>
        <c:crosses val="autoZero"/>
        <c:auto val="1"/>
        <c:lblAlgn val="ctr"/>
        <c:lblOffset val="100"/>
      </c:catAx>
      <c:valAx>
        <c:axId val="79681792"/>
        <c:scaling>
          <c:orientation val="minMax"/>
          <c:max val="100"/>
        </c:scaling>
        <c:delete val="1"/>
        <c:axPos val="l"/>
        <c:numFmt formatCode="0" sourceLinked="1"/>
        <c:tickLblPos val="none"/>
        <c:crossAx val="79680256"/>
        <c:crosses val="autoZero"/>
        <c:crossBetween val="between"/>
      </c:valAx>
    </c:plotArea>
    <c:legend>
      <c:legendPos val="t"/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it-IT"/>
              <a:t>Domanda</a:t>
            </a:r>
            <a:r>
              <a:rPr lang="it-IT" baseline="0"/>
              <a:t> 6: </a:t>
            </a:r>
            <a:r>
              <a:rPr lang="it-IT" sz="1200" baseline="0"/>
              <a:t>Gli insegnanti ricorrono alla pratica del patto d'aula?</a:t>
            </a:r>
            <a:endParaRPr lang="it-IT" sz="120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Foglio1!$B$61</c:f>
              <c:strCache>
                <c:ptCount val="1"/>
                <c:pt idx="0">
                  <c:v>SI</c:v>
                </c:pt>
              </c:strCache>
            </c:strRef>
          </c:tx>
          <c:dLbls>
            <c:showVal val="1"/>
          </c:dLbls>
          <c:cat>
            <c:strRef>
              <c:f>Foglio1!$A$62:$A$64</c:f>
              <c:strCache>
                <c:ptCount val="3"/>
                <c:pt idx="0">
                  <c:v>Condivisione di regole</c:v>
                </c:pt>
                <c:pt idx="1">
                  <c:v>Modalità di comportamento</c:v>
                </c:pt>
                <c:pt idx="2">
                  <c:v>Responsabilizzazione degli alunni</c:v>
                </c:pt>
              </c:strCache>
            </c:strRef>
          </c:cat>
          <c:val>
            <c:numRef>
              <c:f>Foglio1!$B$62:$B$64</c:f>
              <c:numCache>
                <c:formatCode>0</c:formatCode>
                <c:ptCount val="3"/>
                <c:pt idx="0">
                  <c:v>94.73684210526315</c:v>
                </c:pt>
                <c:pt idx="1">
                  <c:v>89.473684210526287</c:v>
                </c:pt>
                <c:pt idx="2">
                  <c:v>94.73684210526315</c:v>
                </c:pt>
              </c:numCache>
            </c:numRef>
          </c:val>
        </c:ser>
        <c:ser>
          <c:idx val="1"/>
          <c:order val="1"/>
          <c:tx>
            <c:strRef>
              <c:f>Foglio1!$C$61</c:f>
              <c:strCache>
                <c:ptCount val="1"/>
                <c:pt idx="0">
                  <c:v>NO</c:v>
                </c:pt>
              </c:strCache>
            </c:strRef>
          </c:tx>
          <c:dLbls>
            <c:showVal val="1"/>
          </c:dLbls>
          <c:cat>
            <c:strRef>
              <c:f>Foglio1!$A$62:$A$64</c:f>
              <c:strCache>
                <c:ptCount val="3"/>
                <c:pt idx="0">
                  <c:v>Condivisione di regole</c:v>
                </c:pt>
                <c:pt idx="1">
                  <c:v>Modalità di comportamento</c:v>
                </c:pt>
                <c:pt idx="2">
                  <c:v>Responsabilizzazione degli alunni</c:v>
                </c:pt>
              </c:strCache>
            </c:strRef>
          </c:cat>
          <c:val>
            <c:numRef>
              <c:f>Foglio1!$C$62:$C$64</c:f>
              <c:numCache>
                <c:formatCode>0</c:formatCode>
                <c:ptCount val="3"/>
                <c:pt idx="0">
                  <c:v>0.4</c:v>
                </c:pt>
                <c:pt idx="1">
                  <c:v>0.4</c:v>
                </c:pt>
                <c:pt idx="2">
                  <c:v>0.4</c:v>
                </c:pt>
              </c:numCache>
            </c:numRef>
          </c:val>
        </c:ser>
        <c:ser>
          <c:idx val="2"/>
          <c:order val="2"/>
          <c:tx>
            <c:strRef>
              <c:f>Foglio1!$D$61</c:f>
              <c:strCache>
                <c:ptCount val="1"/>
                <c:pt idx="0">
                  <c:v>Non ha risposto</c:v>
                </c:pt>
              </c:strCache>
            </c:strRef>
          </c:tx>
          <c:dLbls>
            <c:showVal val="1"/>
          </c:dLbls>
          <c:cat>
            <c:strRef>
              <c:f>Foglio1!$A$62:$A$64</c:f>
              <c:strCache>
                <c:ptCount val="3"/>
                <c:pt idx="0">
                  <c:v>Condivisione di regole</c:v>
                </c:pt>
                <c:pt idx="1">
                  <c:v>Modalità di comportamento</c:v>
                </c:pt>
                <c:pt idx="2">
                  <c:v>Responsabilizzazione degli alunni</c:v>
                </c:pt>
              </c:strCache>
            </c:strRef>
          </c:cat>
          <c:val>
            <c:numRef>
              <c:f>Foglio1!$D$62:$D$64</c:f>
              <c:numCache>
                <c:formatCode>0</c:formatCode>
                <c:ptCount val="3"/>
                <c:pt idx="0">
                  <c:v>5.2631578947368425</c:v>
                </c:pt>
                <c:pt idx="1">
                  <c:v>10.526315789473681</c:v>
                </c:pt>
                <c:pt idx="2">
                  <c:v>5.2631578947368425</c:v>
                </c:pt>
              </c:numCache>
            </c:numRef>
          </c:val>
        </c:ser>
        <c:dLbls>
          <c:showVal val="1"/>
        </c:dLbls>
        <c:overlap val="-25"/>
        <c:axId val="79746176"/>
        <c:axId val="79747712"/>
      </c:barChart>
      <c:catAx>
        <c:axId val="79746176"/>
        <c:scaling>
          <c:orientation val="minMax"/>
        </c:scaling>
        <c:axPos val="b"/>
        <c:majorTickMark val="none"/>
        <c:tickLblPos val="nextTo"/>
        <c:crossAx val="79747712"/>
        <c:crosses val="autoZero"/>
        <c:auto val="1"/>
        <c:lblAlgn val="ctr"/>
        <c:lblOffset val="100"/>
      </c:catAx>
      <c:valAx>
        <c:axId val="79747712"/>
        <c:scaling>
          <c:orientation val="minMax"/>
          <c:max val="100"/>
        </c:scaling>
        <c:delete val="1"/>
        <c:axPos val="l"/>
        <c:numFmt formatCode="0" sourceLinked="1"/>
        <c:tickLblPos val="none"/>
        <c:crossAx val="79746176"/>
        <c:crosses val="autoZero"/>
        <c:crossBetween val="between"/>
      </c:valAx>
    </c:plotArea>
    <c:legend>
      <c:legendPos val="t"/>
    </c:legend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26"/>
  <c:chart>
    <c:title>
      <c:tx>
        <c:rich>
          <a:bodyPr/>
          <a:lstStyle/>
          <a:p>
            <a:pPr>
              <a:defRPr/>
            </a:pPr>
            <a:r>
              <a:rPr lang="it-IT" sz="2800"/>
              <a:t>Questionario Ambiente di Apprendimento</a:t>
            </a:r>
          </a:p>
          <a:p>
            <a:pPr>
              <a:defRPr/>
            </a:pPr>
            <a:r>
              <a:rPr lang="it-IT" sz="2800"/>
              <a:t>Scuola Secondaria Primo Grado</a:t>
            </a:r>
          </a:p>
        </c:rich>
      </c:tx>
    </c:title>
    <c:plotArea>
      <c:layout/>
      <c:pieChart>
        <c:varyColors val="1"/>
        <c:ser>
          <c:idx val="0"/>
          <c:order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2800"/>
                      <a:t>55%</a:t>
                    </a:r>
                  </a:p>
                </c:rich>
              </c:tx>
              <c:showPercent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2800"/>
                      <a:t>45%</a:t>
                    </a:r>
                  </a:p>
                </c:rich>
              </c:tx>
              <c:showPercent val="1"/>
            </c:dLbl>
            <c:showPercent val="1"/>
            <c:showLeaderLines val="1"/>
          </c:dLbls>
          <c:cat>
            <c:strRef>
              <c:f>Foglio1!$A$7:$A$8</c:f>
              <c:strCache>
                <c:ptCount val="2"/>
                <c:pt idx="0">
                  <c:v>Restituiti</c:v>
                </c:pt>
                <c:pt idx="1">
                  <c:v>Non restituiti</c:v>
                </c:pt>
              </c:strCache>
            </c:strRef>
          </c:cat>
          <c:val>
            <c:numRef>
              <c:f>Foglio1!$L$7:$L$8</c:f>
              <c:numCache>
                <c:formatCode>0.00%</c:formatCode>
                <c:ptCount val="2"/>
                <c:pt idx="0">
                  <c:v>0.55000000000000004</c:v>
                </c:pt>
                <c:pt idx="1">
                  <c:v>0.45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txPr>
        <a:bodyPr/>
        <a:lstStyle/>
        <a:p>
          <a:pPr rtl="0">
            <a:defRPr sz="2400"/>
          </a:pPr>
          <a:endParaRPr lang="it-IT"/>
        </a:p>
      </c:txPr>
    </c:legend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/>
              <a:t>Domanda</a:t>
            </a:r>
            <a:r>
              <a:rPr lang="it-IT" baseline="0"/>
              <a:t> 1: </a:t>
            </a:r>
            <a:r>
              <a:rPr lang="it-IT" sz="1200" baseline="0"/>
              <a:t>Nei piani didattici di classe sono previste uscite per attività di apprendimento nelle "aule" offerte dal territorio?</a:t>
            </a:r>
            <a:endParaRPr lang="it-IT" sz="120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Foglio1!$B$11</c:f>
              <c:strCache>
                <c:ptCount val="1"/>
                <c:pt idx="0">
                  <c:v>SI</c:v>
                </c:pt>
              </c:strCache>
            </c:strRef>
          </c:tx>
          <c:dLbls>
            <c:showVal val="1"/>
          </c:dLbls>
          <c:cat>
            <c:strRef>
              <c:f>Foglio1!$A$12:$A$19</c:f>
              <c:strCache>
                <c:ptCount val="8"/>
                <c:pt idx="0">
                  <c:v>Musei </c:v>
                </c:pt>
                <c:pt idx="1">
                  <c:v>Biblioteche</c:v>
                </c:pt>
                <c:pt idx="2">
                  <c:v>Librerie</c:v>
                </c:pt>
                <c:pt idx="3">
                  <c:v>Piazze</c:v>
                </c:pt>
                <c:pt idx="4">
                  <c:v>Fattorie</c:v>
                </c:pt>
                <c:pt idx="5">
                  <c:v>Aziende</c:v>
                </c:pt>
                <c:pt idx="6">
                  <c:v>Cinema</c:v>
                </c:pt>
                <c:pt idx="7">
                  <c:v>Teatro</c:v>
                </c:pt>
              </c:strCache>
            </c:strRef>
          </c:cat>
          <c:val>
            <c:numRef>
              <c:f>Foglio1!$B$12:$B$19</c:f>
              <c:numCache>
                <c:formatCode>0</c:formatCode>
                <c:ptCount val="8"/>
                <c:pt idx="0">
                  <c:v>30.303030303030297</c:v>
                </c:pt>
                <c:pt idx="1">
                  <c:v>18.181818181818194</c:v>
                </c:pt>
                <c:pt idx="2">
                  <c:v>60.606060606060595</c:v>
                </c:pt>
                <c:pt idx="3">
                  <c:v>48.484848484848456</c:v>
                </c:pt>
                <c:pt idx="4">
                  <c:v>24.242424242424224</c:v>
                </c:pt>
                <c:pt idx="5">
                  <c:v>54.545454545454547</c:v>
                </c:pt>
                <c:pt idx="6">
                  <c:v>100</c:v>
                </c:pt>
                <c:pt idx="7">
                  <c:v>87.87878787878779</c:v>
                </c:pt>
              </c:numCache>
            </c:numRef>
          </c:val>
        </c:ser>
        <c:ser>
          <c:idx val="1"/>
          <c:order val="1"/>
          <c:tx>
            <c:strRef>
              <c:f>Foglio1!$C$11</c:f>
              <c:strCache>
                <c:ptCount val="1"/>
                <c:pt idx="0">
                  <c:v>NO</c:v>
                </c:pt>
              </c:strCache>
            </c:strRef>
          </c:tx>
          <c:dLbls>
            <c:showVal val="1"/>
          </c:dLbls>
          <c:cat>
            <c:strRef>
              <c:f>Foglio1!$A$12:$A$19</c:f>
              <c:strCache>
                <c:ptCount val="8"/>
                <c:pt idx="0">
                  <c:v>Musei </c:v>
                </c:pt>
                <c:pt idx="1">
                  <c:v>Biblioteche</c:v>
                </c:pt>
                <c:pt idx="2">
                  <c:v>Librerie</c:v>
                </c:pt>
                <c:pt idx="3">
                  <c:v>Piazze</c:v>
                </c:pt>
                <c:pt idx="4">
                  <c:v>Fattorie</c:v>
                </c:pt>
                <c:pt idx="5">
                  <c:v>Aziende</c:v>
                </c:pt>
                <c:pt idx="6">
                  <c:v>Cinema</c:v>
                </c:pt>
                <c:pt idx="7">
                  <c:v>Teatro</c:v>
                </c:pt>
              </c:strCache>
            </c:strRef>
          </c:cat>
          <c:val>
            <c:numRef>
              <c:f>Foglio1!$C$12:$C$19</c:f>
              <c:numCache>
                <c:formatCode>0</c:formatCode>
                <c:ptCount val="8"/>
                <c:pt idx="0">
                  <c:v>39.393939393939405</c:v>
                </c:pt>
                <c:pt idx="1">
                  <c:v>48.484848484848456</c:v>
                </c:pt>
                <c:pt idx="2">
                  <c:v>18.181818181818194</c:v>
                </c:pt>
                <c:pt idx="3">
                  <c:v>33.333333333333336</c:v>
                </c:pt>
                <c:pt idx="4">
                  <c:v>45.454545454545425</c:v>
                </c:pt>
                <c:pt idx="5">
                  <c:v>21.212121212121197</c:v>
                </c:pt>
                <c:pt idx="6">
                  <c:v>0.4</c:v>
                </c:pt>
                <c:pt idx="7">
                  <c:v>3.0303030303030303</c:v>
                </c:pt>
              </c:numCache>
            </c:numRef>
          </c:val>
        </c:ser>
        <c:ser>
          <c:idx val="2"/>
          <c:order val="2"/>
          <c:tx>
            <c:strRef>
              <c:f>Foglio1!$D$11</c:f>
              <c:strCache>
                <c:ptCount val="1"/>
                <c:pt idx="0">
                  <c:v>Non ha risposto</c:v>
                </c:pt>
              </c:strCache>
            </c:strRef>
          </c:tx>
          <c:dLbls>
            <c:showVal val="1"/>
          </c:dLbls>
          <c:cat>
            <c:strRef>
              <c:f>Foglio1!$A$12:$A$19</c:f>
              <c:strCache>
                <c:ptCount val="8"/>
                <c:pt idx="0">
                  <c:v>Musei </c:v>
                </c:pt>
                <c:pt idx="1">
                  <c:v>Biblioteche</c:v>
                </c:pt>
                <c:pt idx="2">
                  <c:v>Librerie</c:v>
                </c:pt>
                <c:pt idx="3">
                  <c:v>Piazze</c:v>
                </c:pt>
                <c:pt idx="4">
                  <c:v>Fattorie</c:v>
                </c:pt>
                <c:pt idx="5">
                  <c:v>Aziende</c:v>
                </c:pt>
                <c:pt idx="6">
                  <c:v>Cinema</c:v>
                </c:pt>
                <c:pt idx="7">
                  <c:v>Teatro</c:v>
                </c:pt>
              </c:strCache>
            </c:strRef>
          </c:cat>
          <c:val>
            <c:numRef>
              <c:f>Foglio1!$D$12:$D$19</c:f>
              <c:numCache>
                <c:formatCode>0</c:formatCode>
                <c:ptCount val="8"/>
                <c:pt idx="0">
                  <c:v>30.303030303030297</c:v>
                </c:pt>
                <c:pt idx="1">
                  <c:v>33.333333333333336</c:v>
                </c:pt>
                <c:pt idx="2">
                  <c:v>21.212121212121197</c:v>
                </c:pt>
                <c:pt idx="3">
                  <c:v>18.181818181818194</c:v>
                </c:pt>
                <c:pt idx="4">
                  <c:v>30.303030303030297</c:v>
                </c:pt>
                <c:pt idx="5">
                  <c:v>24.242424242424224</c:v>
                </c:pt>
                <c:pt idx="6">
                  <c:v>0.4</c:v>
                </c:pt>
                <c:pt idx="7">
                  <c:v>9.0909090909090953</c:v>
                </c:pt>
              </c:numCache>
            </c:numRef>
          </c:val>
        </c:ser>
        <c:dLbls>
          <c:showVal val="1"/>
        </c:dLbls>
        <c:overlap val="-25"/>
        <c:axId val="79827328"/>
        <c:axId val="79828864"/>
      </c:barChart>
      <c:catAx>
        <c:axId val="79827328"/>
        <c:scaling>
          <c:orientation val="minMax"/>
        </c:scaling>
        <c:axPos val="b"/>
        <c:majorTickMark val="none"/>
        <c:tickLblPos val="nextTo"/>
        <c:crossAx val="79828864"/>
        <c:crosses val="autoZero"/>
        <c:auto val="1"/>
        <c:lblAlgn val="ctr"/>
        <c:lblOffset val="100"/>
      </c:catAx>
      <c:valAx>
        <c:axId val="79828864"/>
        <c:scaling>
          <c:orientation val="minMax"/>
          <c:max val="100"/>
        </c:scaling>
        <c:delete val="1"/>
        <c:axPos val="l"/>
        <c:numFmt formatCode="0" sourceLinked="1"/>
        <c:tickLblPos val="none"/>
        <c:crossAx val="79827328"/>
        <c:crosses val="autoZero"/>
        <c:crossBetween val="between"/>
      </c:valAx>
    </c:plotArea>
    <c:legend>
      <c:legendPos val="t"/>
    </c:legend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it-IT"/>
              <a:t>Domanda</a:t>
            </a:r>
            <a:r>
              <a:rPr lang="it-IT" baseline="0"/>
              <a:t> 2: </a:t>
            </a:r>
            <a:r>
              <a:rPr lang="it-IT" sz="1200" baseline="0"/>
              <a:t>Gli spazi per l'apprendimento sono organizzati per facilitare situazioni attive, laboratoriali e cooperative?</a:t>
            </a:r>
            <a:endParaRPr lang="it-IT" sz="120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Foglio1!$B$23</c:f>
              <c:strCache>
                <c:ptCount val="1"/>
                <c:pt idx="0">
                  <c:v>SI</c:v>
                </c:pt>
              </c:strCache>
            </c:strRef>
          </c:tx>
          <c:dLbls>
            <c:showVal val="1"/>
          </c:dLbls>
          <c:cat>
            <c:strRef>
              <c:f>Foglio1!$A$24:$A$30</c:f>
              <c:strCache>
                <c:ptCount val="7"/>
                <c:pt idx="0">
                  <c:v>Angoli attrezzati</c:v>
                </c:pt>
                <c:pt idx="1">
                  <c:v>Disposizione degli arredi</c:v>
                </c:pt>
                <c:pt idx="2">
                  <c:v>Posizione dei sussidi</c:v>
                </c:pt>
                <c:pt idx="3">
                  <c:v>Pareti ricche di stimoli</c:v>
                </c:pt>
                <c:pt idx="4">
                  <c:v>Schemi di sintesi</c:v>
                </c:pt>
                <c:pt idx="5">
                  <c:v>Mappe </c:v>
                </c:pt>
                <c:pt idx="6">
                  <c:v>Cartelloni con immagini di concetto</c:v>
                </c:pt>
              </c:strCache>
            </c:strRef>
          </c:cat>
          <c:val>
            <c:numRef>
              <c:f>Foglio1!$B$24:$B$30</c:f>
              <c:numCache>
                <c:formatCode>0</c:formatCode>
                <c:ptCount val="7"/>
                <c:pt idx="0">
                  <c:v>21.212121212121197</c:v>
                </c:pt>
                <c:pt idx="1">
                  <c:v>39.393939393939405</c:v>
                </c:pt>
                <c:pt idx="2">
                  <c:v>36.363636363636338</c:v>
                </c:pt>
                <c:pt idx="3">
                  <c:v>18.181818181818194</c:v>
                </c:pt>
                <c:pt idx="4">
                  <c:v>45.454545454545425</c:v>
                </c:pt>
                <c:pt idx="5">
                  <c:v>54.545454545454547</c:v>
                </c:pt>
                <c:pt idx="6">
                  <c:v>54.545454545454547</c:v>
                </c:pt>
              </c:numCache>
            </c:numRef>
          </c:val>
        </c:ser>
        <c:ser>
          <c:idx val="1"/>
          <c:order val="1"/>
          <c:tx>
            <c:strRef>
              <c:f>Foglio1!$C$23</c:f>
              <c:strCache>
                <c:ptCount val="1"/>
                <c:pt idx="0">
                  <c:v>NO</c:v>
                </c:pt>
              </c:strCache>
            </c:strRef>
          </c:tx>
          <c:dLbls>
            <c:showVal val="1"/>
          </c:dLbls>
          <c:cat>
            <c:strRef>
              <c:f>Foglio1!$A$24:$A$30</c:f>
              <c:strCache>
                <c:ptCount val="7"/>
                <c:pt idx="0">
                  <c:v>Angoli attrezzati</c:v>
                </c:pt>
                <c:pt idx="1">
                  <c:v>Disposizione degli arredi</c:v>
                </c:pt>
                <c:pt idx="2">
                  <c:v>Posizione dei sussidi</c:v>
                </c:pt>
                <c:pt idx="3">
                  <c:v>Pareti ricche di stimoli</c:v>
                </c:pt>
                <c:pt idx="4">
                  <c:v>Schemi di sintesi</c:v>
                </c:pt>
                <c:pt idx="5">
                  <c:v>Mappe </c:v>
                </c:pt>
                <c:pt idx="6">
                  <c:v>Cartelloni con immagini di concetto</c:v>
                </c:pt>
              </c:strCache>
            </c:strRef>
          </c:cat>
          <c:val>
            <c:numRef>
              <c:f>Foglio1!$C$24:$C$30</c:f>
              <c:numCache>
                <c:formatCode>0</c:formatCode>
                <c:ptCount val="7"/>
                <c:pt idx="0">
                  <c:v>72.727272727272734</c:v>
                </c:pt>
                <c:pt idx="1">
                  <c:v>51.515151515151516</c:v>
                </c:pt>
                <c:pt idx="2">
                  <c:v>54.545454545454547</c:v>
                </c:pt>
                <c:pt idx="3">
                  <c:v>72.727272727272734</c:v>
                </c:pt>
                <c:pt idx="4">
                  <c:v>48.484848484848456</c:v>
                </c:pt>
                <c:pt idx="5">
                  <c:v>42.424242424242394</c:v>
                </c:pt>
                <c:pt idx="6">
                  <c:v>39.393939393939405</c:v>
                </c:pt>
              </c:numCache>
            </c:numRef>
          </c:val>
        </c:ser>
        <c:ser>
          <c:idx val="2"/>
          <c:order val="2"/>
          <c:tx>
            <c:strRef>
              <c:f>Foglio1!$D$23</c:f>
              <c:strCache>
                <c:ptCount val="1"/>
                <c:pt idx="0">
                  <c:v>Non ha risposto</c:v>
                </c:pt>
              </c:strCache>
            </c:strRef>
          </c:tx>
          <c:dLbls>
            <c:showVal val="1"/>
          </c:dLbls>
          <c:cat>
            <c:strRef>
              <c:f>Foglio1!$A$24:$A$30</c:f>
              <c:strCache>
                <c:ptCount val="7"/>
                <c:pt idx="0">
                  <c:v>Angoli attrezzati</c:v>
                </c:pt>
                <c:pt idx="1">
                  <c:v>Disposizione degli arredi</c:v>
                </c:pt>
                <c:pt idx="2">
                  <c:v>Posizione dei sussidi</c:v>
                </c:pt>
                <c:pt idx="3">
                  <c:v>Pareti ricche di stimoli</c:v>
                </c:pt>
                <c:pt idx="4">
                  <c:v>Schemi di sintesi</c:v>
                </c:pt>
                <c:pt idx="5">
                  <c:v>Mappe </c:v>
                </c:pt>
                <c:pt idx="6">
                  <c:v>Cartelloni con immagini di concetto</c:v>
                </c:pt>
              </c:strCache>
            </c:strRef>
          </c:cat>
          <c:val>
            <c:numRef>
              <c:f>Foglio1!$D$24:$D$30</c:f>
              <c:numCache>
                <c:formatCode>0</c:formatCode>
                <c:ptCount val="7"/>
                <c:pt idx="0">
                  <c:v>6.0606060606060606</c:v>
                </c:pt>
                <c:pt idx="1">
                  <c:v>9.0909090909090953</c:v>
                </c:pt>
                <c:pt idx="2">
                  <c:v>9.0909090909090953</c:v>
                </c:pt>
                <c:pt idx="3">
                  <c:v>9.0909090909090953</c:v>
                </c:pt>
                <c:pt idx="4">
                  <c:v>6.0606060606060606</c:v>
                </c:pt>
                <c:pt idx="5">
                  <c:v>3.0303030303030303</c:v>
                </c:pt>
                <c:pt idx="6">
                  <c:v>6.0606060606060606</c:v>
                </c:pt>
              </c:numCache>
            </c:numRef>
          </c:val>
        </c:ser>
        <c:dLbls>
          <c:showVal val="1"/>
        </c:dLbls>
        <c:overlap val="-25"/>
        <c:axId val="79880960"/>
        <c:axId val="79882496"/>
      </c:barChart>
      <c:catAx>
        <c:axId val="79880960"/>
        <c:scaling>
          <c:orientation val="minMax"/>
        </c:scaling>
        <c:axPos val="b"/>
        <c:majorTickMark val="none"/>
        <c:tickLblPos val="nextTo"/>
        <c:crossAx val="79882496"/>
        <c:crosses val="autoZero"/>
        <c:auto val="1"/>
        <c:lblAlgn val="ctr"/>
        <c:lblOffset val="100"/>
      </c:catAx>
      <c:valAx>
        <c:axId val="79882496"/>
        <c:scaling>
          <c:orientation val="minMax"/>
          <c:max val="100"/>
        </c:scaling>
        <c:delete val="1"/>
        <c:axPos val="l"/>
        <c:numFmt formatCode="0" sourceLinked="1"/>
        <c:tickLblPos val="none"/>
        <c:crossAx val="79880960"/>
        <c:crosses val="autoZero"/>
        <c:crossBetween val="between"/>
      </c:valAx>
    </c:plotArea>
    <c:legend>
      <c:legendPos val="t"/>
    </c:legend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/>
              <a:t>Domanda</a:t>
            </a:r>
            <a:r>
              <a:rPr lang="it-IT" baseline="0"/>
              <a:t> 3: </a:t>
            </a:r>
            <a:r>
              <a:rPr lang="it-IT" sz="1200" baseline="0"/>
              <a:t>Gli insegnanti utilizzano le nuove tecnologie a supporto delle azioni didattiche?</a:t>
            </a:r>
            <a:endParaRPr lang="it-IT" sz="120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Foglio1!$B$34</c:f>
              <c:strCache>
                <c:ptCount val="1"/>
                <c:pt idx="0">
                  <c:v>SI</c:v>
                </c:pt>
              </c:strCache>
            </c:strRef>
          </c:tx>
          <c:dLbls>
            <c:showVal val="1"/>
          </c:dLbls>
          <c:cat>
            <c:strRef>
              <c:f>Foglio1!$A$35:$A$38</c:f>
              <c:strCache>
                <c:ptCount val="4"/>
                <c:pt idx="0">
                  <c:v>Presentazione del compito</c:v>
                </c:pt>
                <c:pt idx="1">
                  <c:v>Presentazione degli stimoli per l'apprendimento</c:v>
                </c:pt>
                <c:pt idx="2">
                  <c:v>Spiegazione </c:v>
                </c:pt>
                <c:pt idx="3">
                  <c:v>Feedback</c:v>
                </c:pt>
              </c:strCache>
            </c:strRef>
          </c:cat>
          <c:val>
            <c:numRef>
              <c:f>Foglio1!$B$35:$B$38</c:f>
              <c:numCache>
                <c:formatCode>0</c:formatCode>
                <c:ptCount val="4"/>
                <c:pt idx="0">
                  <c:v>72.727272727272734</c:v>
                </c:pt>
                <c:pt idx="1">
                  <c:v>75.757575757575751</c:v>
                </c:pt>
                <c:pt idx="2">
                  <c:v>81.818181818181756</c:v>
                </c:pt>
                <c:pt idx="3">
                  <c:v>63.636363636363626</c:v>
                </c:pt>
              </c:numCache>
            </c:numRef>
          </c:val>
        </c:ser>
        <c:ser>
          <c:idx val="1"/>
          <c:order val="1"/>
          <c:tx>
            <c:strRef>
              <c:f>Foglio1!$C$34</c:f>
              <c:strCache>
                <c:ptCount val="1"/>
                <c:pt idx="0">
                  <c:v>NO</c:v>
                </c:pt>
              </c:strCache>
            </c:strRef>
          </c:tx>
          <c:dLbls>
            <c:showVal val="1"/>
          </c:dLbls>
          <c:cat>
            <c:strRef>
              <c:f>Foglio1!$A$35:$A$38</c:f>
              <c:strCache>
                <c:ptCount val="4"/>
                <c:pt idx="0">
                  <c:v>Presentazione del compito</c:v>
                </c:pt>
                <c:pt idx="1">
                  <c:v>Presentazione degli stimoli per l'apprendimento</c:v>
                </c:pt>
                <c:pt idx="2">
                  <c:v>Spiegazione </c:v>
                </c:pt>
                <c:pt idx="3">
                  <c:v>Feedback</c:v>
                </c:pt>
              </c:strCache>
            </c:strRef>
          </c:cat>
          <c:val>
            <c:numRef>
              <c:f>Foglio1!$C$35:$C$38</c:f>
              <c:numCache>
                <c:formatCode>0</c:formatCode>
                <c:ptCount val="4"/>
                <c:pt idx="0">
                  <c:v>21.212121212121197</c:v>
                </c:pt>
                <c:pt idx="1">
                  <c:v>15.151515151515149</c:v>
                </c:pt>
                <c:pt idx="2">
                  <c:v>15.151515151515149</c:v>
                </c:pt>
                <c:pt idx="3">
                  <c:v>27.272727272727252</c:v>
                </c:pt>
              </c:numCache>
            </c:numRef>
          </c:val>
        </c:ser>
        <c:ser>
          <c:idx val="2"/>
          <c:order val="2"/>
          <c:tx>
            <c:strRef>
              <c:f>Foglio1!$D$34</c:f>
              <c:strCache>
                <c:ptCount val="1"/>
                <c:pt idx="0">
                  <c:v>Non ha risposto</c:v>
                </c:pt>
              </c:strCache>
            </c:strRef>
          </c:tx>
          <c:dLbls>
            <c:showVal val="1"/>
          </c:dLbls>
          <c:cat>
            <c:strRef>
              <c:f>Foglio1!$A$35:$A$38</c:f>
              <c:strCache>
                <c:ptCount val="4"/>
                <c:pt idx="0">
                  <c:v>Presentazione del compito</c:v>
                </c:pt>
                <c:pt idx="1">
                  <c:v>Presentazione degli stimoli per l'apprendimento</c:v>
                </c:pt>
                <c:pt idx="2">
                  <c:v>Spiegazione </c:v>
                </c:pt>
                <c:pt idx="3">
                  <c:v>Feedback</c:v>
                </c:pt>
              </c:strCache>
            </c:strRef>
          </c:cat>
          <c:val>
            <c:numRef>
              <c:f>Foglio1!$D$35:$D$38</c:f>
              <c:numCache>
                <c:formatCode>0</c:formatCode>
                <c:ptCount val="4"/>
                <c:pt idx="0">
                  <c:v>6.0606060606060606</c:v>
                </c:pt>
                <c:pt idx="1">
                  <c:v>9.0909090909090953</c:v>
                </c:pt>
                <c:pt idx="2">
                  <c:v>3.0303030303030303</c:v>
                </c:pt>
                <c:pt idx="3">
                  <c:v>9.0909090909090953</c:v>
                </c:pt>
              </c:numCache>
            </c:numRef>
          </c:val>
        </c:ser>
        <c:dLbls>
          <c:showVal val="1"/>
        </c:dLbls>
        <c:overlap val="-25"/>
        <c:axId val="81028224"/>
        <c:axId val="81029760"/>
      </c:barChart>
      <c:catAx>
        <c:axId val="81028224"/>
        <c:scaling>
          <c:orientation val="minMax"/>
        </c:scaling>
        <c:axPos val="b"/>
        <c:majorTickMark val="none"/>
        <c:tickLblPos val="nextTo"/>
        <c:crossAx val="81029760"/>
        <c:crosses val="autoZero"/>
        <c:auto val="1"/>
        <c:lblAlgn val="ctr"/>
        <c:lblOffset val="100"/>
      </c:catAx>
      <c:valAx>
        <c:axId val="81029760"/>
        <c:scaling>
          <c:orientation val="minMax"/>
          <c:max val="100"/>
        </c:scaling>
        <c:delete val="1"/>
        <c:axPos val="l"/>
        <c:numFmt formatCode="0" sourceLinked="1"/>
        <c:tickLblPos val="none"/>
        <c:crossAx val="81028224"/>
        <c:crosses val="autoZero"/>
        <c:crossBetween val="between"/>
      </c:valAx>
    </c:plotArea>
    <c:legend>
      <c:legendPos val="t"/>
    </c:legend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it-IT"/>
              <a:t>Domanda</a:t>
            </a:r>
            <a:r>
              <a:rPr lang="it-IT" baseline="0"/>
              <a:t> 4: </a:t>
            </a:r>
            <a:r>
              <a:rPr lang="it-IT" sz="1200" baseline="0"/>
              <a:t>Gli insegnanti utilizzano le nuove tecnologie a supporto delle attività di apprendimento?</a:t>
            </a:r>
            <a:endParaRPr lang="it-IT" sz="120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Foglio1!#REF!</c:f>
              <c:strCache>
                <c:ptCount val="1"/>
                <c:pt idx="0">
                  <c:v>SI</c:v>
                </c:pt>
              </c:strCache>
            </c:strRef>
          </c:tx>
          <c:dLbls>
            <c:showVal val="1"/>
          </c:dLbls>
          <c:cat>
            <c:strRef>
              <c:f>Foglio1!#REF!</c:f>
              <c:strCache>
                <c:ptCount val="5"/>
                <c:pt idx="0">
                  <c:v>Elaborazione di prodotti</c:v>
                </c:pt>
                <c:pt idx="1">
                  <c:v>Ricerca</c:v>
                </c:pt>
                <c:pt idx="2">
                  <c:v>Spiegazione</c:v>
                </c:pt>
                <c:pt idx="3">
                  <c:v>Restituzione del compito</c:v>
                </c:pt>
                <c:pt idx="4">
                  <c:v>Verifica</c:v>
                </c:pt>
              </c:strCache>
            </c:strRef>
          </c:cat>
          <c:val>
            <c:numRef>
              <c:f>Foglio1!#REF!</c:f>
              <c:numCache>
                <c:formatCode>0</c:formatCode>
                <c:ptCount val="5"/>
                <c:pt idx="0">
                  <c:v>64.285714285714292</c:v>
                </c:pt>
                <c:pt idx="1">
                  <c:v>57.142857142857153</c:v>
                </c:pt>
                <c:pt idx="2">
                  <c:v>50</c:v>
                </c:pt>
                <c:pt idx="3">
                  <c:v>21.428571428571427</c:v>
                </c:pt>
                <c:pt idx="4">
                  <c:v>42.857142857142783</c:v>
                </c:pt>
              </c:numCache>
            </c:numRef>
          </c:val>
        </c:ser>
        <c:ser>
          <c:idx val="1"/>
          <c:order val="1"/>
          <c:tx>
            <c:strRef>
              <c:f>Foglio1!#REF!</c:f>
              <c:strCache>
                <c:ptCount val="1"/>
                <c:pt idx="0">
                  <c:v>NO</c:v>
                </c:pt>
              </c:strCache>
            </c:strRef>
          </c:tx>
          <c:dLbls>
            <c:showVal val="1"/>
          </c:dLbls>
          <c:cat>
            <c:strRef>
              <c:f>Foglio1!#REF!</c:f>
              <c:strCache>
                <c:ptCount val="5"/>
                <c:pt idx="0">
                  <c:v>Elaborazione di prodotti</c:v>
                </c:pt>
                <c:pt idx="1">
                  <c:v>Ricerca</c:v>
                </c:pt>
                <c:pt idx="2">
                  <c:v>Spiegazione</c:v>
                </c:pt>
                <c:pt idx="3">
                  <c:v>Restituzione del compito</c:v>
                </c:pt>
                <c:pt idx="4">
                  <c:v>Verifica</c:v>
                </c:pt>
              </c:strCache>
            </c:strRef>
          </c:cat>
          <c:val>
            <c:numRef>
              <c:f>Foglio1!#REF!</c:f>
              <c:numCache>
                <c:formatCode>0</c:formatCode>
                <c:ptCount val="5"/>
                <c:pt idx="0">
                  <c:v>35.714285714285715</c:v>
                </c:pt>
                <c:pt idx="1">
                  <c:v>35.714285714285715</c:v>
                </c:pt>
                <c:pt idx="2">
                  <c:v>42.857142857142783</c:v>
                </c:pt>
                <c:pt idx="3">
                  <c:v>57.142857142857153</c:v>
                </c:pt>
                <c:pt idx="4">
                  <c:v>57.142857142857153</c:v>
                </c:pt>
              </c:numCache>
            </c:numRef>
          </c:val>
        </c:ser>
        <c:ser>
          <c:idx val="2"/>
          <c:order val="2"/>
          <c:tx>
            <c:strRef>
              <c:f>Foglio1!#REF!</c:f>
              <c:strCache>
                <c:ptCount val="1"/>
                <c:pt idx="0">
                  <c:v>Non ha risposto</c:v>
                </c:pt>
              </c:strCache>
            </c:strRef>
          </c:tx>
          <c:dLbls>
            <c:showVal val="1"/>
          </c:dLbls>
          <c:cat>
            <c:strRef>
              <c:f>Foglio1!#REF!</c:f>
              <c:strCache>
                <c:ptCount val="5"/>
                <c:pt idx="0">
                  <c:v>Elaborazione di prodotti</c:v>
                </c:pt>
                <c:pt idx="1">
                  <c:v>Ricerca</c:v>
                </c:pt>
                <c:pt idx="2">
                  <c:v>Spiegazione</c:v>
                </c:pt>
                <c:pt idx="3">
                  <c:v>Restituzione del compito</c:v>
                </c:pt>
                <c:pt idx="4">
                  <c:v>Verifica</c:v>
                </c:pt>
              </c:strCache>
            </c:strRef>
          </c:cat>
          <c:val>
            <c:numRef>
              <c:f>Foglio1!#REF!</c:f>
              <c:numCache>
                <c:formatCode>0</c:formatCode>
                <c:ptCount val="5"/>
                <c:pt idx="0">
                  <c:v>0.45</c:v>
                </c:pt>
                <c:pt idx="1">
                  <c:v>7.1428571428571415</c:v>
                </c:pt>
                <c:pt idx="2">
                  <c:v>7.1428571428571415</c:v>
                </c:pt>
                <c:pt idx="3">
                  <c:v>21.428571428571427</c:v>
                </c:pt>
                <c:pt idx="4">
                  <c:v>0.45</c:v>
                </c:pt>
              </c:numCache>
            </c:numRef>
          </c:val>
        </c:ser>
        <c:dLbls>
          <c:showVal val="1"/>
        </c:dLbls>
        <c:overlap val="-25"/>
        <c:axId val="81159680"/>
        <c:axId val="81161216"/>
      </c:barChart>
      <c:catAx>
        <c:axId val="81159680"/>
        <c:scaling>
          <c:orientation val="minMax"/>
        </c:scaling>
        <c:axPos val="b"/>
        <c:majorTickMark val="none"/>
        <c:tickLblPos val="nextTo"/>
        <c:crossAx val="81161216"/>
        <c:crosses val="autoZero"/>
        <c:auto val="1"/>
        <c:lblAlgn val="ctr"/>
        <c:lblOffset val="100"/>
      </c:catAx>
      <c:valAx>
        <c:axId val="81161216"/>
        <c:scaling>
          <c:orientation val="minMax"/>
          <c:max val="100"/>
        </c:scaling>
        <c:delete val="1"/>
        <c:axPos val="l"/>
        <c:numFmt formatCode="0" sourceLinked="1"/>
        <c:tickLblPos val="none"/>
        <c:crossAx val="81159680"/>
        <c:crosses val="autoZero"/>
        <c:crossBetween val="between"/>
      </c:valAx>
    </c:plotArea>
    <c:legend>
      <c:legendPos val="t"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it-IT"/>
              <a:t>Domanda</a:t>
            </a:r>
            <a:r>
              <a:rPr lang="it-IT" baseline="0"/>
              <a:t> 1: </a:t>
            </a:r>
            <a:r>
              <a:rPr lang="it-IT" sz="1200" baseline="0"/>
              <a:t>Nei piani didattici di classe sono previste uscite per attività di apprendimento nelle "aule" offerte dal territorio?</a:t>
            </a:r>
            <a:endParaRPr lang="it-IT" sz="120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Foglio1!$B$11</c:f>
              <c:strCache>
                <c:ptCount val="1"/>
                <c:pt idx="0">
                  <c:v>SI</c:v>
                </c:pt>
              </c:strCache>
            </c:strRef>
          </c:tx>
          <c:dLbls>
            <c:showVal val="1"/>
          </c:dLbls>
          <c:cat>
            <c:strRef>
              <c:f>Foglio1!$A$12:$A$19</c:f>
              <c:strCache>
                <c:ptCount val="8"/>
                <c:pt idx="0">
                  <c:v>Musei </c:v>
                </c:pt>
                <c:pt idx="1">
                  <c:v>Biblioteche</c:v>
                </c:pt>
                <c:pt idx="2">
                  <c:v>Librerie</c:v>
                </c:pt>
                <c:pt idx="3">
                  <c:v>Piazze</c:v>
                </c:pt>
                <c:pt idx="4">
                  <c:v>Fattorie</c:v>
                </c:pt>
                <c:pt idx="5">
                  <c:v>Aziende</c:v>
                </c:pt>
                <c:pt idx="6">
                  <c:v>Cinema</c:v>
                </c:pt>
                <c:pt idx="7">
                  <c:v>Teatro</c:v>
                </c:pt>
              </c:strCache>
            </c:strRef>
          </c:cat>
          <c:val>
            <c:numRef>
              <c:f>Foglio1!$B$12:$B$19</c:f>
              <c:numCache>
                <c:formatCode>0</c:formatCode>
                <c:ptCount val="8"/>
                <c:pt idx="0">
                  <c:v>35.714285714285715</c:v>
                </c:pt>
                <c:pt idx="1">
                  <c:v>57.142857142857153</c:v>
                </c:pt>
                <c:pt idx="2">
                  <c:v>100</c:v>
                </c:pt>
                <c:pt idx="3">
                  <c:v>21.428571428571427</c:v>
                </c:pt>
                <c:pt idx="4">
                  <c:v>78.571428571428541</c:v>
                </c:pt>
                <c:pt idx="5">
                  <c:v>85.714285714285722</c:v>
                </c:pt>
                <c:pt idx="6">
                  <c:v>0.1</c:v>
                </c:pt>
                <c:pt idx="7">
                  <c:v>7.1428571428571415</c:v>
                </c:pt>
              </c:numCache>
            </c:numRef>
          </c:val>
        </c:ser>
        <c:ser>
          <c:idx val="1"/>
          <c:order val="1"/>
          <c:tx>
            <c:strRef>
              <c:f>Foglio1!$C$11</c:f>
              <c:strCache>
                <c:ptCount val="1"/>
                <c:pt idx="0">
                  <c:v>NO</c:v>
                </c:pt>
              </c:strCache>
            </c:strRef>
          </c:tx>
          <c:dLbls>
            <c:showVal val="1"/>
          </c:dLbls>
          <c:cat>
            <c:strRef>
              <c:f>Foglio1!$A$12:$A$19</c:f>
              <c:strCache>
                <c:ptCount val="8"/>
                <c:pt idx="0">
                  <c:v>Musei </c:v>
                </c:pt>
                <c:pt idx="1">
                  <c:v>Biblioteche</c:v>
                </c:pt>
                <c:pt idx="2">
                  <c:v>Librerie</c:v>
                </c:pt>
                <c:pt idx="3">
                  <c:v>Piazze</c:v>
                </c:pt>
                <c:pt idx="4">
                  <c:v>Fattorie</c:v>
                </c:pt>
                <c:pt idx="5">
                  <c:v>Aziende</c:v>
                </c:pt>
                <c:pt idx="6">
                  <c:v>Cinema</c:v>
                </c:pt>
                <c:pt idx="7">
                  <c:v>Teatro</c:v>
                </c:pt>
              </c:strCache>
            </c:strRef>
          </c:cat>
          <c:val>
            <c:numRef>
              <c:f>Foglio1!$C$12:$C$19</c:f>
              <c:numCache>
                <c:formatCode>0</c:formatCode>
                <c:ptCount val="8"/>
                <c:pt idx="0">
                  <c:v>64.285714285714292</c:v>
                </c:pt>
                <c:pt idx="1">
                  <c:v>35.714285714285715</c:v>
                </c:pt>
                <c:pt idx="2">
                  <c:v>0.1</c:v>
                </c:pt>
                <c:pt idx="3">
                  <c:v>57.142857142857153</c:v>
                </c:pt>
                <c:pt idx="4">
                  <c:v>7.1428571428571415</c:v>
                </c:pt>
                <c:pt idx="5">
                  <c:v>7.1428571428571415</c:v>
                </c:pt>
                <c:pt idx="6">
                  <c:v>92.857142857142833</c:v>
                </c:pt>
                <c:pt idx="7">
                  <c:v>85.714285714285722</c:v>
                </c:pt>
              </c:numCache>
            </c:numRef>
          </c:val>
        </c:ser>
        <c:ser>
          <c:idx val="2"/>
          <c:order val="2"/>
          <c:tx>
            <c:strRef>
              <c:f>Foglio1!$D$11</c:f>
              <c:strCache>
                <c:ptCount val="1"/>
                <c:pt idx="0">
                  <c:v>Non ha risposto</c:v>
                </c:pt>
              </c:strCache>
            </c:strRef>
          </c:tx>
          <c:dLbls>
            <c:showVal val="1"/>
          </c:dLbls>
          <c:cat>
            <c:strRef>
              <c:f>Foglio1!$A$12:$A$19</c:f>
              <c:strCache>
                <c:ptCount val="8"/>
                <c:pt idx="0">
                  <c:v>Musei </c:v>
                </c:pt>
                <c:pt idx="1">
                  <c:v>Biblioteche</c:v>
                </c:pt>
                <c:pt idx="2">
                  <c:v>Librerie</c:v>
                </c:pt>
                <c:pt idx="3">
                  <c:v>Piazze</c:v>
                </c:pt>
                <c:pt idx="4">
                  <c:v>Fattorie</c:v>
                </c:pt>
                <c:pt idx="5">
                  <c:v>Aziende</c:v>
                </c:pt>
                <c:pt idx="6">
                  <c:v>Cinema</c:v>
                </c:pt>
                <c:pt idx="7">
                  <c:v>Teatro</c:v>
                </c:pt>
              </c:strCache>
            </c:strRef>
          </c:cat>
          <c:val>
            <c:numRef>
              <c:f>Foglio1!$D$12:$D$19</c:f>
              <c:numCache>
                <c:formatCode>0</c:formatCode>
                <c:ptCount val="8"/>
                <c:pt idx="0">
                  <c:v>0.1</c:v>
                </c:pt>
                <c:pt idx="1">
                  <c:v>7.1428571428571415</c:v>
                </c:pt>
                <c:pt idx="2">
                  <c:v>0.1</c:v>
                </c:pt>
                <c:pt idx="3">
                  <c:v>21.428571428571427</c:v>
                </c:pt>
                <c:pt idx="4">
                  <c:v>14.285714285714286</c:v>
                </c:pt>
                <c:pt idx="5">
                  <c:v>7.1428571428571415</c:v>
                </c:pt>
                <c:pt idx="6">
                  <c:v>7.1428571428571415</c:v>
                </c:pt>
                <c:pt idx="7">
                  <c:v>7.1428571428571415</c:v>
                </c:pt>
              </c:numCache>
            </c:numRef>
          </c:val>
        </c:ser>
        <c:dLbls>
          <c:showVal val="1"/>
        </c:dLbls>
        <c:overlap val="-25"/>
        <c:axId val="79189888"/>
        <c:axId val="79191424"/>
      </c:barChart>
      <c:catAx>
        <c:axId val="79189888"/>
        <c:scaling>
          <c:orientation val="minMax"/>
        </c:scaling>
        <c:axPos val="b"/>
        <c:majorTickMark val="none"/>
        <c:tickLblPos val="nextTo"/>
        <c:crossAx val="79191424"/>
        <c:crosses val="autoZero"/>
        <c:auto val="1"/>
        <c:lblAlgn val="ctr"/>
        <c:lblOffset val="100"/>
      </c:catAx>
      <c:valAx>
        <c:axId val="79191424"/>
        <c:scaling>
          <c:orientation val="minMax"/>
          <c:max val="100"/>
        </c:scaling>
        <c:delete val="1"/>
        <c:axPos val="l"/>
        <c:numFmt formatCode="0" sourceLinked="1"/>
        <c:tickLblPos val="none"/>
        <c:crossAx val="79189888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/>
              <a:t>Domanda</a:t>
            </a:r>
            <a:r>
              <a:rPr lang="it-IT" baseline="0"/>
              <a:t> 5: </a:t>
            </a:r>
            <a:r>
              <a:rPr lang="it-IT" sz="1200" baseline="0"/>
              <a:t>Gli insegnanti promuovono lo sviluppo di competenze sociali e civiche attraverso esperienze e attività concrete di?</a:t>
            </a:r>
            <a:endParaRPr lang="it-IT" sz="120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Foglio1!$B$51</c:f>
              <c:strCache>
                <c:ptCount val="1"/>
                <c:pt idx="0">
                  <c:v>SI</c:v>
                </c:pt>
              </c:strCache>
            </c:strRef>
          </c:tx>
          <c:dLbls>
            <c:showVal val="1"/>
          </c:dLbls>
          <c:cat>
            <c:strRef>
              <c:f>Foglio1!$A$52:$A$57</c:f>
              <c:strCache>
                <c:ptCount val="6"/>
                <c:pt idx="0">
                  <c:v>Accoglienza</c:v>
                </c:pt>
                <c:pt idx="1">
                  <c:v>Collaborazione</c:v>
                </c:pt>
                <c:pt idx="2">
                  <c:v>Aiuto reciproco</c:v>
                </c:pt>
                <c:pt idx="3">
                  <c:v>Condivisione</c:v>
                </c:pt>
                <c:pt idx="4">
                  <c:v>Ascolto</c:v>
                </c:pt>
                <c:pt idx="5">
                  <c:v>Autostima</c:v>
                </c:pt>
              </c:strCache>
            </c:strRef>
          </c:cat>
          <c:val>
            <c:numRef>
              <c:f>Foglio1!$B$52:$B$57</c:f>
              <c:numCache>
                <c:formatCode>0</c:formatCode>
                <c:ptCount val="6"/>
                <c:pt idx="0">
                  <c:v>96.969696969696997</c:v>
                </c:pt>
                <c:pt idx="1">
                  <c:v>90.909090909090907</c:v>
                </c:pt>
                <c:pt idx="2">
                  <c:v>84.848484848484787</c:v>
                </c:pt>
                <c:pt idx="3">
                  <c:v>93.939393939393966</c:v>
                </c:pt>
                <c:pt idx="4">
                  <c:v>96.969696969696997</c:v>
                </c:pt>
                <c:pt idx="5">
                  <c:v>93.939393939393966</c:v>
                </c:pt>
              </c:numCache>
            </c:numRef>
          </c:val>
        </c:ser>
        <c:ser>
          <c:idx val="1"/>
          <c:order val="1"/>
          <c:tx>
            <c:strRef>
              <c:f>Foglio1!$C$51</c:f>
              <c:strCache>
                <c:ptCount val="1"/>
                <c:pt idx="0">
                  <c:v>NO</c:v>
                </c:pt>
              </c:strCache>
            </c:strRef>
          </c:tx>
          <c:dLbls>
            <c:showVal val="1"/>
          </c:dLbls>
          <c:cat>
            <c:strRef>
              <c:f>Foglio1!$A$52:$A$57</c:f>
              <c:strCache>
                <c:ptCount val="6"/>
                <c:pt idx="0">
                  <c:v>Accoglienza</c:v>
                </c:pt>
                <c:pt idx="1">
                  <c:v>Collaborazione</c:v>
                </c:pt>
                <c:pt idx="2">
                  <c:v>Aiuto reciproco</c:v>
                </c:pt>
                <c:pt idx="3">
                  <c:v>Condivisione</c:v>
                </c:pt>
                <c:pt idx="4">
                  <c:v>Ascolto</c:v>
                </c:pt>
                <c:pt idx="5">
                  <c:v>Autostima</c:v>
                </c:pt>
              </c:strCache>
            </c:strRef>
          </c:cat>
          <c:val>
            <c:numRef>
              <c:f>Foglio1!$C$52:$C$57</c:f>
              <c:numCache>
                <c:formatCode>0</c:formatCode>
                <c:ptCount val="6"/>
                <c:pt idx="0">
                  <c:v>0.4</c:v>
                </c:pt>
                <c:pt idx="1">
                  <c:v>3.0303030303030303</c:v>
                </c:pt>
                <c:pt idx="2">
                  <c:v>9.0909090909090953</c:v>
                </c:pt>
                <c:pt idx="3">
                  <c:v>3.0303030303030303</c:v>
                </c:pt>
                <c:pt idx="4">
                  <c:v>0.4</c:v>
                </c:pt>
                <c:pt idx="5">
                  <c:v>0.4</c:v>
                </c:pt>
              </c:numCache>
            </c:numRef>
          </c:val>
        </c:ser>
        <c:ser>
          <c:idx val="2"/>
          <c:order val="2"/>
          <c:tx>
            <c:strRef>
              <c:f>Foglio1!$D$51</c:f>
              <c:strCache>
                <c:ptCount val="1"/>
                <c:pt idx="0">
                  <c:v>Non ha risposto</c:v>
                </c:pt>
              </c:strCache>
            </c:strRef>
          </c:tx>
          <c:dLbls>
            <c:showVal val="1"/>
          </c:dLbls>
          <c:cat>
            <c:strRef>
              <c:f>Foglio1!$A$52:$A$57</c:f>
              <c:strCache>
                <c:ptCount val="6"/>
                <c:pt idx="0">
                  <c:v>Accoglienza</c:v>
                </c:pt>
                <c:pt idx="1">
                  <c:v>Collaborazione</c:v>
                </c:pt>
                <c:pt idx="2">
                  <c:v>Aiuto reciproco</c:v>
                </c:pt>
                <c:pt idx="3">
                  <c:v>Condivisione</c:v>
                </c:pt>
                <c:pt idx="4">
                  <c:v>Ascolto</c:v>
                </c:pt>
                <c:pt idx="5">
                  <c:v>Autostima</c:v>
                </c:pt>
              </c:strCache>
            </c:strRef>
          </c:cat>
          <c:val>
            <c:numRef>
              <c:f>Foglio1!$D$52:$D$57</c:f>
              <c:numCache>
                <c:formatCode>0</c:formatCode>
                <c:ptCount val="6"/>
                <c:pt idx="0">
                  <c:v>3.0303030303030303</c:v>
                </c:pt>
                <c:pt idx="1">
                  <c:v>6.0606060606060606</c:v>
                </c:pt>
                <c:pt idx="2">
                  <c:v>6.0606060606060606</c:v>
                </c:pt>
                <c:pt idx="3">
                  <c:v>3.0303030303030303</c:v>
                </c:pt>
                <c:pt idx="4">
                  <c:v>3.0303030303030303</c:v>
                </c:pt>
                <c:pt idx="5">
                  <c:v>6.0606060606060606</c:v>
                </c:pt>
              </c:numCache>
            </c:numRef>
          </c:val>
        </c:ser>
        <c:dLbls>
          <c:showVal val="1"/>
        </c:dLbls>
        <c:overlap val="-25"/>
        <c:axId val="81192832"/>
        <c:axId val="81194368"/>
      </c:barChart>
      <c:catAx>
        <c:axId val="81192832"/>
        <c:scaling>
          <c:orientation val="minMax"/>
        </c:scaling>
        <c:axPos val="b"/>
        <c:majorTickMark val="none"/>
        <c:tickLblPos val="nextTo"/>
        <c:crossAx val="81194368"/>
        <c:crosses val="autoZero"/>
        <c:auto val="1"/>
        <c:lblAlgn val="ctr"/>
        <c:lblOffset val="100"/>
      </c:catAx>
      <c:valAx>
        <c:axId val="81194368"/>
        <c:scaling>
          <c:orientation val="minMax"/>
          <c:max val="100"/>
        </c:scaling>
        <c:delete val="1"/>
        <c:axPos val="l"/>
        <c:numFmt formatCode="0" sourceLinked="1"/>
        <c:tickLblPos val="none"/>
        <c:crossAx val="81192832"/>
        <c:crosses val="autoZero"/>
        <c:crossBetween val="between"/>
      </c:valAx>
    </c:plotArea>
    <c:legend>
      <c:legendPos val="t"/>
    </c:legend>
    <c:plotVisOnly val="1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/>
              <a:t>Domanda</a:t>
            </a:r>
            <a:r>
              <a:rPr lang="it-IT" baseline="0"/>
              <a:t> 6: </a:t>
            </a:r>
            <a:r>
              <a:rPr lang="it-IT" sz="1200" baseline="0"/>
              <a:t>Gli insegnanti ricorrono alla pratica del patto d'aula?</a:t>
            </a:r>
            <a:endParaRPr lang="it-IT" sz="120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Foglio1!$B$61</c:f>
              <c:strCache>
                <c:ptCount val="1"/>
                <c:pt idx="0">
                  <c:v>SI</c:v>
                </c:pt>
              </c:strCache>
            </c:strRef>
          </c:tx>
          <c:dLbls>
            <c:showVal val="1"/>
          </c:dLbls>
          <c:cat>
            <c:strRef>
              <c:f>Foglio1!$A$62:$A$64</c:f>
              <c:strCache>
                <c:ptCount val="3"/>
                <c:pt idx="0">
                  <c:v>Condivisione di regole</c:v>
                </c:pt>
                <c:pt idx="1">
                  <c:v>Modalità di comportamento</c:v>
                </c:pt>
                <c:pt idx="2">
                  <c:v>Responsabilizzazione degli alunni</c:v>
                </c:pt>
              </c:strCache>
            </c:strRef>
          </c:cat>
          <c:val>
            <c:numRef>
              <c:f>Foglio1!$B$62:$B$64</c:f>
              <c:numCache>
                <c:formatCode>0</c:formatCode>
                <c:ptCount val="3"/>
                <c:pt idx="0">
                  <c:v>87.87878787878779</c:v>
                </c:pt>
                <c:pt idx="1">
                  <c:v>90.909090909090907</c:v>
                </c:pt>
                <c:pt idx="2">
                  <c:v>93.939393939393966</c:v>
                </c:pt>
              </c:numCache>
            </c:numRef>
          </c:val>
        </c:ser>
        <c:ser>
          <c:idx val="1"/>
          <c:order val="1"/>
          <c:tx>
            <c:strRef>
              <c:f>Foglio1!$C$61</c:f>
              <c:strCache>
                <c:ptCount val="1"/>
                <c:pt idx="0">
                  <c:v>NO</c:v>
                </c:pt>
              </c:strCache>
            </c:strRef>
          </c:tx>
          <c:dLbls>
            <c:showVal val="1"/>
          </c:dLbls>
          <c:cat>
            <c:strRef>
              <c:f>Foglio1!$A$62:$A$64</c:f>
              <c:strCache>
                <c:ptCount val="3"/>
                <c:pt idx="0">
                  <c:v>Condivisione di regole</c:v>
                </c:pt>
                <c:pt idx="1">
                  <c:v>Modalità di comportamento</c:v>
                </c:pt>
                <c:pt idx="2">
                  <c:v>Responsabilizzazione degli alunni</c:v>
                </c:pt>
              </c:strCache>
            </c:strRef>
          </c:cat>
          <c:val>
            <c:numRef>
              <c:f>Foglio1!$C$62:$C$64</c:f>
              <c:numCache>
                <c:formatCode>0</c:formatCode>
                <c:ptCount val="3"/>
                <c:pt idx="0">
                  <c:v>6.0606060606060606</c:v>
                </c:pt>
                <c:pt idx="1">
                  <c:v>6.0606060606060606</c:v>
                </c:pt>
                <c:pt idx="2">
                  <c:v>3.0303030303030303</c:v>
                </c:pt>
              </c:numCache>
            </c:numRef>
          </c:val>
        </c:ser>
        <c:ser>
          <c:idx val="2"/>
          <c:order val="2"/>
          <c:tx>
            <c:strRef>
              <c:f>Foglio1!$D$61</c:f>
              <c:strCache>
                <c:ptCount val="1"/>
                <c:pt idx="0">
                  <c:v>Non ha risposto</c:v>
                </c:pt>
              </c:strCache>
            </c:strRef>
          </c:tx>
          <c:dLbls>
            <c:showVal val="1"/>
          </c:dLbls>
          <c:cat>
            <c:strRef>
              <c:f>Foglio1!$A$62:$A$64</c:f>
              <c:strCache>
                <c:ptCount val="3"/>
                <c:pt idx="0">
                  <c:v>Condivisione di regole</c:v>
                </c:pt>
                <c:pt idx="1">
                  <c:v>Modalità di comportamento</c:v>
                </c:pt>
                <c:pt idx="2">
                  <c:v>Responsabilizzazione degli alunni</c:v>
                </c:pt>
              </c:strCache>
            </c:strRef>
          </c:cat>
          <c:val>
            <c:numRef>
              <c:f>Foglio1!$D$62:$D$64</c:f>
              <c:numCache>
                <c:formatCode>0</c:formatCode>
                <c:ptCount val="3"/>
                <c:pt idx="0">
                  <c:v>6.0606060606060606</c:v>
                </c:pt>
                <c:pt idx="1">
                  <c:v>3.0303030303030303</c:v>
                </c:pt>
                <c:pt idx="2">
                  <c:v>3.0303030303030303</c:v>
                </c:pt>
              </c:numCache>
            </c:numRef>
          </c:val>
        </c:ser>
        <c:dLbls>
          <c:showVal val="1"/>
        </c:dLbls>
        <c:overlap val="-25"/>
        <c:axId val="81127680"/>
        <c:axId val="81199104"/>
      </c:barChart>
      <c:catAx>
        <c:axId val="81127680"/>
        <c:scaling>
          <c:orientation val="minMax"/>
        </c:scaling>
        <c:axPos val="b"/>
        <c:majorTickMark val="none"/>
        <c:tickLblPos val="nextTo"/>
        <c:crossAx val="81199104"/>
        <c:crosses val="autoZero"/>
        <c:auto val="1"/>
        <c:lblAlgn val="ctr"/>
        <c:lblOffset val="100"/>
      </c:catAx>
      <c:valAx>
        <c:axId val="81199104"/>
        <c:scaling>
          <c:orientation val="minMax"/>
          <c:max val="100"/>
        </c:scaling>
        <c:delete val="1"/>
        <c:axPos val="l"/>
        <c:numFmt formatCode="0" sourceLinked="1"/>
        <c:tickLblPos val="none"/>
        <c:crossAx val="81127680"/>
        <c:crosses val="autoZero"/>
        <c:crossBetween val="between"/>
      </c:valAx>
    </c:plotArea>
    <c:legend>
      <c:legendPos val="t"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it-IT"/>
              <a:t>Domanda</a:t>
            </a:r>
            <a:r>
              <a:rPr lang="it-IT" baseline="0"/>
              <a:t> 2: </a:t>
            </a:r>
            <a:r>
              <a:rPr lang="it-IT" sz="1200" baseline="0"/>
              <a:t>Gli spazi per l'apprendimento sono organizzati per facilitare situazioni attive, laboratoriali e cooperative?</a:t>
            </a:r>
            <a:endParaRPr lang="it-IT" sz="120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Foglio1!$B$33</c:f>
              <c:strCache>
                <c:ptCount val="1"/>
                <c:pt idx="0">
                  <c:v>SI</c:v>
                </c:pt>
              </c:strCache>
            </c:strRef>
          </c:tx>
          <c:dLbls>
            <c:showVal val="1"/>
          </c:dLbls>
          <c:cat>
            <c:strRef>
              <c:f>Foglio1!$A$34:$A$40</c:f>
              <c:strCache>
                <c:ptCount val="7"/>
                <c:pt idx="0">
                  <c:v>Angoli attrezzati</c:v>
                </c:pt>
                <c:pt idx="1">
                  <c:v>Disposizione degli arredi</c:v>
                </c:pt>
                <c:pt idx="2">
                  <c:v>Posizione dei sussidi</c:v>
                </c:pt>
                <c:pt idx="3">
                  <c:v>Pareti ricche di stimoli</c:v>
                </c:pt>
                <c:pt idx="4">
                  <c:v>Schemi di sintesi</c:v>
                </c:pt>
                <c:pt idx="5">
                  <c:v>Mappe </c:v>
                </c:pt>
                <c:pt idx="6">
                  <c:v>Cartelloni con immagini di concetto</c:v>
                </c:pt>
              </c:strCache>
            </c:strRef>
          </c:cat>
          <c:val>
            <c:numRef>
              <c:f>Foglio1!$B$34:$B$40</c:f>
              <c:numCache>
                <c:formatCode>0</c:formatCode>
                <c:ptCount val="7"/>
                <c:pt idx="0">
                  <c:v>42.85714285714284</c:v>
                </c:pt>
                <c:pt idx="1">
                  <c:v>85.714285714285722</c:v>
                </c:pt>
                <c:pt idx="2">
                  <c:v>85.714285714285722</c:v>
                </c:pt>
                <c:pt idx="3">
                  <c:v>85.714285714285722</c:v>
                </c:pt>
                <c:pt idx="4">
                  <c:v>35.714285714285715</c:v>
                </c:pt>
                <c:pt idx="5">
                  <c:v>21.428571428571427</c:v>
                </c:pt>
                <c:pt idx="6">
                  <c:v>92.857142857142833</c:v>
                </c:pt>
              </c:numCache>
            </c:numRef>
          </c:val>
        </c:ser>
        <c:ser>
          <c:idx val="1"/>
          <c:order val="1"/>
          <c:tx>
            <c:strRef>
              <c:f>Foglio1!$C$33</c:f>
              <c:strCache>
                <c:ptCount val="1"/>
                <c:pt idx="0">
                  <c:v>NO</c:v>
                </c:pt>
              </c:strCache>
            </c:strRef>
          </c:tx>
          <c:dLbls>
            <c:showVal val="1"/>
          </c:dLbls>
          <c:cat>
            <c:strRef>
              <c:f>Foglio1!$A$34:$A$40</c:f>
              <c:strCache>
                <c:ptCount val="7"/>
                <c:pt idx="0">
                  <c:v>Angoli attrezzati</c:v>
                </c:pt>
                <c:pt idx="1">
                  <c:v>Disposizione degli arredi</c:v>
                </c:pt>
                <c:pt idx="2">
                  <c:v>Posizione dei sussidi</c:v>
                </c:pt>
                <c:pt idx="3">
                  <c:v>Pareti ricche di stimoli</c:v>
                </c:pt>
                <c:pt idx="4">
                  <c:v>Schemi di sintesi</c:v>
                </c:pt>
                <c:pt idx="5">
                  <c:v>Mappe </c:v>
                </c:pt>
                <c:pt idx="6">
                  <c:v>Cartelloni con immagini di concetto</c:v>
                </c:pt>
              </c:strCache>
            </c:strRef>
          </c:cat>
          <c:val>
            <c:numRef>
              <c:f>Foglio1!$C$34:$C$40</c:f>
              <c:numCache>
                <c:formatCode>0</c:formatCode>
                <c:ptCount val="7"/>
                <c:pt idx="0">
                  <c:v>57.142857142857153</c:v>
                </c:pt>
                <c:pt idx="1">
                  <c:v>14.285714285714286</c:v>
                </c:pt>
                <c:pt idx="2">
                  <c:v>14.285714285714286</c:v>
                </c:pt>
                <c:pt idx="3">
                  <c:v>14.285714285714286</c:v>
                </c:pt>
                <c:pt idx="4">
                  <c:v>64.285714285714292</c:v>
                </c:pt>
                <c:pt idx="5">
                  <c:v>71.428571428571402</c:v>
                </c:pt>
                <c:pt idx="6">
                  <c:v>7.1428571428571415</c:v>
                </c:pt>
              </c:numCache>
            </c:numRef>
          </c:val>
        </c:ser>
        <c:ser>
          <c:idx val="2"/>
          <c:order val="2"/>
          <c:tx>
            <c:strRef>
              <c:f>Foglio1!$D$33</c:f>
              <c:strCache>
                <c:ptCount val="1"/>
                <c:pt idx="0">
                  <c:v>Non ha risposto</c:v>
                </c:pt>
              </c:strCache>
            </c:strRef>
          </c:tx>
          <c:dLbls>
            <c:showVal val="1"/>
          </c:dLbls>
          <c:cat>
            <c:strRef>
              <c:f>Foglio1!$A$34:$A$40</c:f>
              <c:strCache>
                <c:ptCount val="7"/>
                <c:pt idx="0">
                  <c:v>Angoli attrezzati</c:v>
                </c:pt>
                <c:pt idx="1">
                  <c:v>Disposizione degli arredi</c:v>
                </c:pt>
                <c:pt idx="2">
                  <c:v>Posizione dei sussidi</c:v>
                </c:pt>
                <c:pt idx="3">
                  <c:v>Pareti ricche di stimoli</c:v>
                </c:pt>
                <c:pt idx="4">
                  <c:v>Schemi di sintesi</c:v>
                </c:pt>
                <c:pt idx="5">
                  <c:v>Mappe </c:v>
                </c:pt>
                <c:pt idx="6">
                  <c:v>Cartelloni con immagini di concetto</c:v>
                </c:pt>
              </c:strCache>
            </c:strRef>
          </c:cat>
          <c:val>
            <c:numRef>
              <c:f>Foglio1!$D$34:$D$40</c:f>
              <c:numCache>
                <c:formatCode>0</c:formatCode>
                <c:ptCount val="7"/>
                <c:pt idx="0">
                  <c:v>0.4</c:v>
                </c:pt>
                <c:pt idx="1">
                  <c:v>0.4</c:v>
                </c:pt>
                <c:pt idx="2">
                  <c:v>0.4</c:v>
                </c:pt>
                <c:pt idx="3">
                  <c:v>0.4</c:v>
                </c:pt>
                <c:pt idx="4">
                  <c:v>0.4</c:v>
                </c:pt>
                <c:pt idx="5">
                  <c:v>7.1428571428571415</c:v>
                </c:pt>
                <c:pt idx="6">
                  <c:v>0.4</c:v>
                </c:pt>
              </c:numCache>
            </c:numRef>
          </c:val>
        </c:ser>
        <c:dLbls>
          <c:showVal val="1"/>
        </c:dLbls>
        <c:overlap val="-25"/>
        <c:axId val="79235328"/>
        <c:axId val="79245312"/>
      </c:barChart>
      <c:catAx>
        <c:axId val="79235328"/>
        <c:scaling>
          <c:orientation val="minMax"/>
        </c:scaling>
        <c:axPos val="b"/>
        <c:majorTickMark val="none"/>
        <c:tickLblPos val="nextTo"/>
        <c:crossAx val="79245312"/>
        <c:crosses val="autoZero"/>
        <c:auto val="1"/>
        <c:lblAlgn val="ctr"/>
        <c:lblOffset val="100"/>
      </c:catAx>
      <c:valAx>
        <c:axId val="79245312"/>
        <c:scaling>
          <c:orientation val="minMax"/>
          <c:max val="100"/>
        </c:scaling>
        <c:delete val="1"/>
        <c:axPos val="l"/>
        <c:numFmt formatCode="0" sourceLinked="1"/>
        <c:tickLblPos val="none"/>
        <c:crossAx val="79235328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it-IT"/>
              <a:t>Domanda</a:t>
            </a:r>
            <a:r>
              <a:rPr lang="it-IT" baseline="0"/>
              <a:t> 3: </a:t>
            </a:r>
            <a:r>
              <a:rPr lang="it-IT" sz="1200" baseline="0"/>
              <a:t>Gli insegnanti utilizzano le nuove tecnologie a supporto delle azioni didattiche?</a:t>
            </a:r>
            <a:endParaRPr lang="it-IT" sz="120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Foglio1!$B$54</c:f>
              <c:strCache>
                <c:ptCount val="1"/>
                <c:pt idx="0">
                  <c:v>SI</c:v>
                </c:pt>
              </c:strCache>
            </c:strRef>
          </c:tx>
          <c:dLbls>
            <c:showVal val="1"/>
          </c:dLbls>
          <c:cat>
            <c:strRef>
              <c:f>Foglio1!$A$55:$A$58</c:f>
              <c:strCache>
                <c:ptCount val="4"/>
                <c:pt idx="0">
                  <c:v>Presentazione del compito</c:v>
                </c:pt>
                <c:pt idx="1">
                  <c:v>Presentazione degli stimoli per l'apprendimento</c:v>
                </c:pt>
                <c:pt idx="2">
                  <c:v>Spiegazione </c:v>
                </c:pt>
                <c:pt idx="3">
                  <c:v>Feedback</c:v>
                </c:pt>
              </c:strCache>
            </c:strRef>
          </c:cat>
          <c:val>
            <c:numRef>
              <c:f>Foglio1!$B$55:$B$58</c:f>
              <c:numCache>
                <c:formatCode>0</c:formatCode>
                <c:ptCount val="4"/>
                <c:pt idx="0">
                  <c:v>57</c:v>
                </c:pt>
                <c:pt idx="1">
                  <c:v>64</c:v>
                </c:pt>
                <c:pt idx="2">
                  <c:v>64</c:v>
                </c:pt>
                <c:pt idx="3">
                  <c:v>43</c:v>
                </c:pt>
              </c:numCache>
            </c:numRef>
          </c:val>
        </c:ser>
        <c:ser>
          <c:idx val="1"/>
          <c:order val="1"/>
          <c:tx>
            <c:strRef>
              <c:f>Foglio1!$C$54</c:f>
              <c:strCache>
                <c:ptCount val="1"/>
                <c:pt idx="0">
                  <c:v>NO</c:v>
                </c:pt>
              </c:strCache>
            </c:strRef>
          </c:tx>
          <c:dLbls>
            <c:showVal val="1"/>
          </c:dLbls>
          <c:cat>
            <c:strRef>
              <c:f>Foglio1!$A$55:$A$58</c:f>
              <c:strCache>
                <c:ptCount val="4"/>
                <c:pt idx="0">
                  <c:v>Presentazione del compito</c:v>
                </c:pt>
                <c:pt idx="1">
                  <c:v>Presentazione degli stimoli per l'apprendimento</c:v>
                </c:pt>
                <c:pt idx="2">
                  <c:v>Spiegazione </c:v>
                </c:pt>
                <c:pt idx="3">
                  <c:v>Feedback</c:v>
                </c:pt>
              </c:strCache>
            </c:strRef>
          </c:cat>
          <c:val>
            <c:numRef>
              <c:f>Foglio1!$C$55:$C$58</c:f>
              <c:numCache>
                <c:formatCode>0</c:formatCode>
                <c:ptCount val="4"/>
                <c:pt idx="0">
                  <c:v>43</c:v>
                </c:pt>
                <c:pt idx="1">
                  <c:v>36</c:v>
                </c:pt>
                <c:pt idx="2">
                  <c:v>29</c:v>
                </c:pt>
                <c:pt idx="3">
                  <c:v>50</c:v>
                </c:pt>
              </c:numCache>
            </c:numRef>
          </c:val>
        </c:ser>
        <c:ser>
          <c:idx val="2"/>
          <c:order val="2"/>
          <c:tx>
            <c:strRef>
              <c:f>Foglio1!$D$54</c:f>
              <c:strCache>
                <c:ptCount val="1"/>
                <c:pt idx="0">
                  <c:v>Non ha risposto</c:v>
                </c:pt>
              </c:strCache>
            </c:strRef>
          </c:tx>
          <c:dLbls>
            <c:showVal val="1"/>
          </c:dLbls>
          <c:cat>
            <c:strRef>
              <c:f>Foglio1!$A$55:$A$58</c:f>
              <c:strCache>
                <c:ptCount val="4"/>
                <c:pt idx="0">
                  <c:v>Presentazione del compito</c:v>
                </c:pt>
                <c:pt idx="1">
                  <c:v>Presentazione degli stimoli per l'apprendimento</c:v>
                </c:pt>
                <c:pt idx="2">
                  <c:v>Spiegazione </c:v>
                </c:pt>
                <c:pt idx="3">
                  <c:v>Feedback</c:v>
                </c:pt>
              </c:strCache>
            </c:strRef>
          </c:cat>
          <c:val>
            <c:numRef>
              <c:f>Foglio1!$D$55:$D$58</c:f>
              <c:numCache>
                <c:formatCode>0</c:formatCode>
                <c:ptCount val="4"/>
                <c:pt idx="0">
                  <c:v>0.4</c:v>
                </c:pt>
                <c:pt idx="1">
                  <c:v>0.4</c:v>
                </c:pt>
                <c:pt idx="2">
                  <c:v>7</c:v>
                </c:pt>
                <c:pt idx="3">
                  <c:v>7</c:v>
                </c:pt>
              </c:numCache>
            </c:numRef>
          </c:val>
        </c:ser>
        <c:dLbls>
          <c:showVal val="1"/>
        </c:dLbls>
        <c:overlap val="-25"/>
        <c:axId val="79268480"/>
        <c:axId val="79286656"/>
      </c:barChart>
      <c:catAx>
        <c:axId val="79268480"/>
        <c:scaling>
          <c:orientation val="minMax"/>
        </c:scaling>
        <c:axPos val="b"/>
        <c:majorTickMark val="none"/>
        <c:tickLblPos val="nextTo"/>
        <c:crossAx val="79286656"/>
        <c:crosses val="autoZero"/>
        <c:auto val="1"/>
        <c:lblAlgn val="ctr"/>
        <c:lblOffset val="100"/>
      </c:catAx>
      <c:valAx>
        <c:axId val="79286656"/>
        <c:scaling>
          <c:orientation val="minMax"/>
          <c:max val="100"/>
        </c:scaling>
        <c:delete val="1"/>
        <c:axPos val="l"/>
        <c:numFmt formatCode="0" sourceLinked="1"/>
        <c:tickLblPos val="none"/>
        <c:crossAx val="79268480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/>
              <a:t>Domanda</a:t>
            </a:r>
            <a:r>
              <a:rPr lang="it-IT" baseline="0"/>
              <a:t> 4: </a:t>
            </a:r>
            <a:r>
              <a:rPr lang="it-IT" sz="1200" baseline="0"/>
              <a:t>Gli insegnanti utilizzano le nuove tecnologie a supporto delle attività di apprendimento?</a:t>
            </a:r>
            <a:endParaRPr lang="it-IT" sz="120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Foglio1!$B$82</c:f>
              <c:strCache>
                <c:ptCount val="1"/>
                <c:pt idx="0">
                  <c:v>SI</c:v>
                </c:pt>
              </c:strCache>
            </c:strRef>
          </c:tx>
          <c:dLbls>
            <c:showVal val="1"/>
          </c:dLbls>
          <c:cat>
            <c:strRef>
              <c:f>Foglio1!$A$83:$A$87</c:f>
              <c:strCache>
                <c:ptCount val="5"/>
                <c:pt idx="0">
                  <c:v>Elaborazione di prodotti</c:v>
                </c:pt>
                <c:pt idx="1">
                  <c:v>Ricerca</c:v>
                </c:pt>
                <c:pt idx="2">
                  <c:v>Spiegazione</c:v>
                </c:pt>
                <c:pt idx="3">
                  <c:v>Restituzione del compito</c:v>
                </c:pt>
                <c:pt idx="4">
                  <c:v>Verifica</c:v>
                </c:pt>
              </c:strCache>
            </c:strRef>
          </c:cat>
          <c:val>
            <c:numRef>
              <c:f>Foglio1!$B$83:$B$87</c:f>
              <c:numCache>
                <c:formatCode>0</c:formatCode>
                <c:ptCount val="5"/>
                <c:pt idx="0">
                  <c:v>64.285714285714292</c:v>
                </c:pt>
                <c:pt idx="1">
                  <c:v>57.142857142857153</c:v>
                </c:pt>
                <c:pt idx="2">
                  <c:v>50</c:v>
                </c:pt>
                <c:pt idx="3">
                  <c:v>21.428571428571427</c:v>
                </c:pt>
                <c:pt idx="4">
                  <c:v>42.85714285714284</c:v>
                </c:pt>
              </c:numCache>
            </c:numRef>
          </c:val>
        </c:ser>
        <c:ser>
          <c:idx val="1"/>
          <c:order val="1"/>
          <c:tx>
            <c:strRef>
              <c:f>Foglio1!$C$82</c:f>
              <c:strCache>
                <c:ptCount val="1"/>
                <c:pt idx="0">
                  <c:v>NO</c:v>
                </c:pt>
              </c:strCache>
            </c:strRef>
          </c:tx>
          <c:dLbls>
            <c:showVal val="1"/>
          </c:dLbls>
          <c:cat>
            <c:strRef>
              <c:f>Foglio1!$A$83:$A$87</c:f>
              <c:strCache>
                <c:ptCount val="5"/>
                <c:pt idx="0">
                  <c:v>Elaborazione di prodotti</c:v>
                </c:pt>
                <c:pt idx="1">
                  <c:v>Ricerca</c:v>
                </c:pt>
                <c:pt idx="2">
                  <c:v>Spiegazione</c:v>
                </c:pt>
                <c:pt idx="3">
                  <c:v>Restituzione del compito</c:v>
                </c:pt>
                <c:pt idx="4">
                  <c:v>Verifica</c:v>
                </c:pt>
              </c:strCache>
            </c:strRef>
          </c:cat>
          <c:val>
            <c:numRef>
              <c:f>Foglio1!$C$83:$C$87</c:f>
              <c:numCache>
                <c:formatCode>0</c:formatCode>
                <c:ptCount val="5"/>
                <c:pt idx="0">
                  <c:v>35.714285714285715</c:v>
                </c:pt>
                <c:pt idx="1">
                  <c:v>35.714285714285715</c:v>
                </c:pt>
                <c:pt idx="2">
                  <c:v>42.85714285714284</c:v>
                </c:pt>
                <c:pt idx="3">
                  <c:v>57.142857142857153</c:v>
                </c:pt>
                <c:pt idx="4">
                  <c:v>57.142857142857153</c:v>
                </c:pt>
              </c:numCache>
            </c:numRef>
          </c:val>
        </c:ser>
        <c:ser>
          <c:idx val="2"/>
          <c:order val="2"/>
          <c:tx>
            <c:strRef>
              <c:f>Foglio1!$D$82</c:f>
              <c:strCache>
                <c:ptCount val="1"/>
                <c:pt idx="0">
                  <c:v>Non ha risposto</c:v>
                </c:pt>
              </c:strCache>
            </c:strRef>
          </c:tx>
          <c:dLbls>
            <c:showVal val="1"/>
          </c:dLbls>
          <c:cat>
            <c:strRef>
              <c:f>Foglio1!$A$83:$A$87</c:f>
              <c:strCache>
                <c:ptCount val="5"/>
                <c:pt idx="0">
                  <c:v>Elaborazione di prodotti</c:v>
                </c:pt>
                <c:pt idx="1">
                  <c:v>Ricerca</c:v>
                </c:pt>
                <c:pt idx="2">
                  <c:v>Spiegazione</c:v>
                </c:pt>
                <c:pt idx="3">
                  <c:v>Restituzione del compito</c:v>
                </c:pt>
                <c:pt idx="4">
                  <c:v>Verifica</c:v>
                </c:pt>
              </c:strCache>
            </c:strRef>
          </c:cat>
          <c:val>
            <c:numRef>
              <c:f>Foglio1!$D$83:$D$87</c:f>
              <c:numCache>
                <c:formatCode>0</c:formatCode>
                <c:ptCount val="5"/>
                <c:pt idx="0">
                  <c:v>0.45</c:v>
                </c:pt>
                <c:pt idx="1">
                  <c:v>7.1428571428571415</c:v>
                </c:pt>
                <c:pt idx="2">
                  <c:v>7.1428571428571415</c:v>
                </c:pt>
                <c:pt idx="3">
                  <c:v>21.428571428571427</c:v>
                </c:pt>
                <c:pt idx="4">
                  <c:v>0.45</c:v>
                </c:pt>
              </c:numCache>
            </c:numRef>
          </c:val>
        </c:ser>
        <c:dLbls>
          <c:showVal val="1"/>
        </c:dLbls>
        <c:overlap val="-25"/>
        <c:axId val="79309824"/>
        <c:axId val="79332096"/>
      </c:barChart>
      <c:catAx>
        <c:axId val="79309824"/>
        <c:scaling>
          <c:orientation val="minMax"/>
        </c:scaling>
        <c:axPos val="b"/>
        <c:majorTickMark val="none"/>
        <c:tickLblPos val="nextTo"/>
        <c:crossAx val="79332096"/>
        <c:crosses val="autoZero"/>
        <c:auto val="1"/>
        <c:lblAlgn val="ctr"/>
        <c:lblOffset val="100"/>
      </c:catAx>
      <c:valAx>
        <c:axId val="79332096"/>
        <c:scaling>
          <c:orientation val="minMax"/>
          <c:max val="100"/>
        </c:scaling>
        <c:delete val="1"/>
        <c:axPos val="l"/>
        <c:numFmt formatCode="0" sourceLinked="1"/>
        <c:tickLblPos val="none"/>
        <c:crossAx val="79309824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/>
              <a:t>Domanda</a:t>
            </a:r>
            <a:r>
              <a:rPr lang="it-IT" baseline="0"/>
              <a:t> 5: </a:t>
            </a:r>
            <a:r>
              <a:rPr lang="it-IT" sz="1200" baseline="0"/>
              <a:t>Gli insegnanti promuovono lo sviluppo di competenze sociali e civiche attraverso esperienze e attività concrete di?</a:t>
            </a:r>
            <a:endParaRPr lang="it-IT" sz="120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Foglio1!$B$91</c:f>
              <c:strCache>
                <c:ptCount val="1"/>
                <c:pt idx="0">
                  <c:v>SI</c:v>
                </c:pt>
              </c:strCache>
            </c:strRef>
          </c:tx>
          <c:dLbls>
            <c:showVal val="1"/>
          </c:dLbls>
          <c:cat>
            <c:strRef>
              <c:f>Foglio1!$A$92:$A$97</c:f>
              <c:strCache>
                <c:ptCount val="6"/>
                <c:pt idx="0">
                  <c:v>Accoglienza</c:v>
                </c:pt>
                <c:pt idx="1">
                  <c:v>Collaborazione</c:v>
                </c:pt>
                <c:pt idx="2">
                  <c:v>Aiuto reciproco</c:v>
                </c:pt>
                <c:pt idx="3">
                  <c:v>Condivisione</c:v>
                </c:pt>
                <c:pt idx="4">
                  <c:v>Ascolto</c:v>
                </c:pt>
                <c:pt idx="5">
                  <c:v>Autostima</c:v>
                </c:pt>
              </c:strCache>
            </c:strRef>
          </c:cat>
          <c:val>
            <c:numRef>
              <c:f>Foglio1!$B$92:$B$97</c:f>
              <c:numCache>
                <c:formatCode>0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</c:ser>
        <c:ser>
          <c:idx val="1"/>
          <c:order val="1"/>
          <c:tx>
            <c:strRef>
              <c:f>Foglio1!$C$91</c:f>
              <c:strCache>
                <c:ptCount val="1"/>
                <c:pt idx="0">
                  <c:v>NO</c:v>
                </c:pt>
              </c:strCache>
            </c:strRef>
          </c:tx>
          <c:dLbls>
            <c:showVal val="1"/>
          </c:dLbls>
          <c:cat>
            <c:strRef>
              <c:f>Foglio1!$A$92:$A$97</c:f>
              <c:strCache>
                <c:ptCount val="6"/>
                <c:pt idx="0">
                  <c:v>Accoglienza</c:v>
                </c:pt>
                <c:pt idx="1">
                  <c:v>Collaborazione</c:v>
                </c:pt>
                <c:pt idx="2">
                  <c:v>Aiuto reciproco</c:v>
                </c:pt>
                <c:pt idx="3">
                  <c:v>Condivisione</c:v>
                </c:pt>
                <c:pt idx="4">
                  <c:v>Ascolto</c:v>
                </c:pt>
                <c:pt idx="5">
                  <c:v>Autostima</c:v>
                </c:pt>
              </c:strCache>
            </c:strRef>
          </c:cat>
          <c:val>
            <c:numRef>
              <c:f>Foglio1!$C$92:$C$97</c:f>
              <c:numCache>
                <c:formatCode>0</c:formatCode>
                <c:ptCount val="6"/>
                <c:pt idx="0">
                  <c:v>0.45</c:v>
                </c:pt>
                <c:pt idx="1">
                  <c:v>0.45</c:v>
                </c:pt>
                <c:pt idx="2">
                  <c:v>0.45</c:v>
                </c:pt>
                <c:pt idx="3">
                  <c:v>0.45</c:v>
                </c:pt>
                <c:pt idx="4">
                  <c:v>0.45</c:v>
                </c:pt>
                <c:pt idx="5">
                  <c:v>0.45</c:v>
                </c:pt>
              </c:numCache>
            </c:numRef>
          </c:val>
        </c:ser>
        <c:ser>
          <c:idx val="2"/>
          <c:order val="2"/>
          <c:tx>
            <c:strRef>
              <c:f>Foglio1!$D$91</c:f>
              <c:strCache>
                <c:ptCount val="1"/>
                <c:pt idx="0">
                  <c:v>Non ha risposto</c:v>
                </c:pt>
              </c:strCache>
            </c:strRef>
          </c:tx>
          <c:dLbls>
            <c:showVal val="1"/>
          </c:dLbls>
          <c:cat>
            <c:strRef>
              <c:f>Foglio1!$A$92:$A$97</c:f>
              <c:strCache>
                <c:ptCount val="6"/>
                <c:pt idx="0">
                  <c:v>Accoglienza</c:v>
                </c:pt>
                <c:pt idx="1">
                  <c:v>Collaborazione</c:v>
                </c:pt>
                <c:pt idx="2">
                  <c:v>Aiuto reciproco</c:v>
                </c:pt>
                <c:pt idx="3">
                  <c:v>Condivisione</c:v>
                </c:pt>
                <c:pt idx="4">
                  <c:v>Ascolto</c:v>
                </c:pt>
                <c:pt idx="5">
                  <c:v>Autostima</c:v>
                </c:pt>
              </c:strCache>
            </c:strRef>
          </c:cat>
          <c:val>
            <c:numRef>
              <c:f>Foglio1!$D$92:$D$97</c:f>
              <c:numCache>
                <c:formatCode>0</c:formatCode>
                <c:ptCount val="6"/>
                <c:pt idx="0">
                  <c:v>0.45</c:v>
                </c:pt>
                <c:pt idx="1">
                  <c:v>0.45</c:v>
                </c:pt>
                <c:pt idx="2">
                  <c:v>0.45</c:v>
                </c:pt>
                <c:pt idx="3">
                  <c:v>0.45</c:v>
                </c:pt>
                <c:pt idx="4">
                  <c:v>0.45</c:v>
                </c:pt>
                <c:pt idx="5">
                  <c:v>0.45</c:v>
                </c:pt>
              </c:numCache>
            </c:numRef>
          </c:val>
        </c:ser>
        <c:dLbls>
          <c:showVal val="1"/>
        </c:dLbls>
        <c:overlap val="-25"/>
        <c:axId val="79437184"/>
        <c:axId val="79455360"/>
      </c:barChart>
      <c:catAx>
        <c:axId val="79437184"/>
        <c:scaling>
          <c:orientation val="minMax"/>
        </c:scaling>
        <c:axPos val="b"/>
        <c:majorTickMark val="none"/>
        <c:tickLblPos val="nextTo"/>
        <c:crossAx val="79455360"/>
        <c:crosses val="autoZero"/>
        <c:auto val="1"/>
        <c:lblAlgn val="ctr"/>
        <c:lblOffset val="100"/>
      </c:catAx>
      <c:valAx>
        <c:axId val="79455360"/>
        <c:scaling>
          <c:orientation val="minMax"/>
          <c:max val="100"/>
        </c:scaling>
        <c:delete val="1"/>
        <c:axPos val="l"/>
        <c:numFmt formatCode="0" sourceLinked="1"/>
        <c:tickLblPos val="none"/>
        <c:crossAx val="79437184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it-IT"/>
              <a:t>Domanda</a:t>
            </a:r>
            <a:r>
              <a:rPr lang="it-IT" baseline="0"/>
              <a:t> 6: </a:t>
            </a:r>
            <a:r>
              <a:rPr lang="it-IT" sz="1200" baseline="0"/>
              <a:t>Gli insegnanti ricorrono alla pratica del patto d'aula?</a:t>
            </a:r>
            <a:endParaRPr lang="it-IT" sz="120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Foglio1!$B$101</c:f>
              <c:strCache>
                <c:ptCount val="1"/>
                <c:pt idx="0">
                  <c:v>SI</c:v>
                </c:pt>
              </c:strCache>
            </c:strRef>
          </c:tx>
          <c:dLbls>
            <c:showVal val="1"/>
          </c:dLbls>
          <c:cat>
            <c:strRef>
              <c:f>Foglio1!$A$102:$A$104</c:f>
              <c:strCache>
                <c:ptCount val="3"/>
                <c:pt idx="0">
                  <c:v>Condivisione di regole</c:v>
                </c:pt>
                <c:pt idx="1">
                  <c:v>Modalità di comportamento</c:v>
                </c:pt>
                <c:pt idx="2">
                  <c:v>Responsabilizzazione degli alunni</c:v>
                </c:pt>
              </c:strCache>
            </c:strRef>
          </c:cat>
          <c:val>
            <c:numRef>
              <c:f>Foglio1!$B$102:$B$104</c:f>
              <c:numCache>
                <c:formatCode>0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</c:ser>
        <c:ser>
          <c:idx val="1"/>
          <c:order val="1"/>
          <c:tx>
            <c:strRef>
              <c:f>Foglio1!$C$101</c:f>
              <c:strCache>
                <c:ptCount val="1"/>
                <c:pt idx="0">
                  <c:v>NO</c:v>
                </c:pt>
              </c:strCache>
            </c:strRef>
          </c:tx>
          <c:dLbls>
            <c:showVal val="1"/>
          </c:dLbls>
          <c:cat>
            <c:strRef>
              <c:f>Foglio1!$A$102:$A$104</c:f>
              <c:strCache>
                <c:ptCount val="3"/>
                <c:pt idx="0">
                  <c:v>Condivisione di regole</c:v>
                </c:pt>
                <c:pt idx="1">
                  <c:v>Modalità di comportamento</c:v>
                </c:pt>
                <c:pt idx="2">
                  <c:v>Responsabilizzazione degli alunni</c:v>
                </c:pt>
              </c:strCache>
            </c:strRef>
          </c:cat>
          <c:val>
            <c:numRef>
              <c:f>Foglio1!$C$102:$C$104</c:f>
              <c:numCache>
                <c:formatCode>0</c:formatCode>
                <c:ptCount val="3"/>
                <c:pt idx="0">
                  <c:v>0.45</c:v>
                </c:pt>
                <c:pt idx="1">
                  <c:v>0.45</c:v>
                </c:pt>
                <c:pt idx="2">
                  <c:v>0.45</c:v>
                </c:pt>
              </c:numCache>
            </c:numRef>
          </c:val>
        </c:ser>
        <c:ser>
          <c:idx val="2"/>
          <c:order val="2"/>
          <c:tx>
            <c:strRef>
              <c:f>Foglio1!$D$101</c:f>
              <c:strCache>
                <c:ptCount val="1"/>
                <c:pt idx="0">
                  <c:v>Non ha risposto</c:v>
                </c:pt>
              </c:strCache>
            </c:strRef>
          </c:tx>
          <c:dLbls>
            <c:showVal val="1"/>
          </c:dLbls>
          <c:cat>
            <c:strRef>
              <c:f>Foglio1!$A$102:$A$104</c:f>
              <c:strCache>
                <c:ptCount val="3"/>
                <c:pt idx="0">
                  <c:v>Condivisione di regole</c:v>
                </c:pt>
                <c:pt idx="1">
                  <c:v>Modalità di comportamento</c:v>
                </c:pt>
                <c:pt idx="2">
                  <c:v>Responsabilizzazione degli alunni</c:v>
                </c:pt>
              </c:strCache>
            </c:strRef>
          </c:cat>
          <c:val>
            <c:numRef>
              <c:f>Foglio1!$D$102:$D$104</c:f>
              <c:numCache>
                <c:formatCode>0</c:formatCode>
                <c:ptCount val="3"/>
                <c:pt idx="0">
                  <c:v>0.45</c:v>
                </c:pt>
                <c:pt idx="1">
                  <c:v>0.45</c:v>
                </c:pt>
                <c:pt idx="2">
                  <c:v>0.45</c:v>
                </c:pt>
              </c:numCache>
            </c:numRef>
          </c:val>
        </c:ser>
        <c:dLbls>
          <c:showVal val="1"/>
        </c:dLbls>
        <c:overlap val="-25"/>
        <c:axId val="79482880"/>
        <c:axId val="79484416"/>
      </c:barChart>
      <c:catAx>
        <c:axId val="79482880"/>
        <c:scaling>
          <c:orientation val="minMax"/>
        </c:scaling>
        <c:axPos val="b"/>
        <c:majorTickMark val="none"/>
        <c:tickLblPos val="nextTo"/>
        <c:crossAx val="79484416"/>
        <c:crosses val="autoZero"/>
        <c:auto val="1"/>
        <c:lblAlgn val="ctr"/>
        <c:lblOffset val="100"/>
      </c:catAx>
      <c:valAx>
        <c:axId val="79484416"/>
        <c:scaling>
          <c:orientation val="minMax"/>
          <c:max val="100"/>
        </c:scaling>
        <c:delete val="1"/>
        <c:axPos val="l"/>
        <c:numFmt formatCode="0" sourceLinked="1"/>
        <c:tickLblPos val="none"/>
        <c:crossAx val="79482880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26"/>
  <c:chart>
    <c:title>
      <c:tx>
        <c:rich>
          <a:bodyPr/>
          <a:lstStyle/>
          <a:p>
            <a:pPr>
              <a:defRPr/>
            </a:pPr>
            <a:r>
              <a:rPr lang="it-IT" sz="2800"/>
              <a:t>Questionario Ambiente di Apprendimento</a:t>
            </a:r>
          </a:p>
          <a:p>
            <a:pPr>
              <a:defRPr/>
            </a:pPr>
            <a:r>
              <a:rPr lang="it-IT" sz="2800"/>
              <a:t>Scuola Primaria</a:t>
            </a:r>
          </a:p>
        </c:rich>
      </c:tx>
    </c:title>
    <c:plotArea>
      <c:layout/>
      <c:pieChart>
        <c:varyColors val="1"/>
        <c:ser>
          <c:idx val="0"/>
          <c:order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2800"/>
                      <a:t>56%</a:t>
                    </a:r>
                  </a:p>
                </c:rich>
              </c:tx>
              <c:showPercent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2800"/>
                      <a:t>44%</a:t>
                    </a:r>
                  </a:p>
                </c:rich>
              </c:tx>
              <c:showPercent val="1"/>
            </c:dLbl>
            <c:showPercent val="1"/>
            <c:showLeaderLines val="1"/>
          </c:dLbls>
          <c:cat>
            <c:strRef>
              <c:f>Foglio1!$A$7:$A$8</c:f>
              <c:strCache>
                <c:ptCount val="2"/>
                <c:pt idx="0">
                  <c:v>Restituiti</c:v>
                </c:pt>
                <c:pt idx="1">
                  <c:v>Non restituiti</c:v>
                </c:pt>
              </c:strCache>
            </c:strRef>
          </c:cat>
          <c:val>
            <c:numRef>
              <c:f>Foglio1!$G$7:$G$8</c:f>
              <c:numCache>
                <c:formatCode>0.00%</c:formatCode>
                <c:ptCount val="2"/>
                <c:pt idx="0">
                  <c:v>0.56000000000000005</c:v>
                </c:pt>
                <c:pt idx="1">
                  <c:v>0.44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txPr>
        <a:bodyPr/>
        <a:lstStyle/>
        <a:p>
          <a:pPr rtl="0">
            <a:defRPr sz="2400"/>
          </a:pPr>
          <a:endParaRPr lang="it-IT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/>
              <a:t>Domanda</a:t>
            </a:r>
            <a:r>
              <a:rPr lang="it-IT" baseline="0"/>
              <a:t> 1: </a:t>
            </a:r>
            <a:r>
              <a:rPr lang="it-IT" sz="1200" baseline="0"/>
              <a:t>Nei piani didattici di classe sono previste uscite per attività di apprendimento nelle "aule" offerte dal territorio?</a:t>
            </a:r>
            <a:endParaRPr lang="it-IT" sz="120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Foglio1!$B$11</c:f>
              <c:strCache>
                <c:ptCount val="1"/>
                <c:pt idx="0">
                  <c:v>SI</c:v>
                </c:pt>
              </c:strCache>
            </c:strRef>
          </c:tx>
          <c:dLbls>
            <c:showVal val="1"/>
          </c:dLbls>
          <c:cat>
            <c:strRef>
              <c:f>Foglio1!$A$12:$A$19</c:f>
              <c:strCache>
                <c:ptCount val="8"/>
                <c:pt idx="0">
                  <c:v>Musei </c:v>
                </c:pt>
                <c:pt idx="1">
                  <c:v>Biblioteche</c:v>
                </c:pt>
                <c:pt idx="2">
                  <c:v>Librerie</c:v>
                </c:pt>
                <c:pt idx="3">
                  <c:v>Piazze</c:v>
                </c:pt>
                <c:pt idx="4">
                  <c:v>Fattorie</c:v>
                </c:pt>
                <c:pt idx="5">
                  <c:v>Aziende</c:v>
                </c:pt>
                <c:pt idx="6">
                  <c:v>Cinema</c:v>
                </c:pt>
                <c:pt idx="7">
                  <c:v>Teatro</c:v>
                </c:pt>
              </c:strCache>
            </c:strRef>
          </c:cat>
          <c:val>
            <c:numRef>
              <c:f>Foglio1!$B$12:$B$19</c:f>
              <c:numCache>
                <c:formatCode>0</c:formatCode>
                <c:ptCount val="8"/>
                <c:pt idx="0">
                  <c:v>52.631578947368418</c:v>
                </c:pt>
                <c:pt idx="1">
                  <c:v>42.10526315789474</c:v>
                </c:pt>
                <c:pt idx="2">
                  <c:v>78.947368421052659</c:v>
                </c:pt>
                <c:pt idx="3">
                  <c:v>63.157894736842074</c:v>
                </c:pt>
                <c:pt idx="4">
                  <c:v>84.21052631578948</c:v>
                </c:pt>
                <c:pt idx="5">
                  <c:v>94.73684210526315</c:v>
                </c:pt>
                <c:pt idx="6">
                  <c:v>100</c:v>
                </c:pt>
                <c:pt idx="7">
                  <c:v>89.473684210526287</c:v>
                </c:pt>
              </c:numCache>
            </c:numRef>
          </c:val>
        </c:ser>
        <c:ser>
          <c:idx val="1"/>
          <c:order val="1"/>
          <c:tx>
            <c:strRef>
              <c:f>Foglio1!$C$11</c:f>
              <c:strCache>
                <c:ptCount val="1"/>
                <c:pt idx="0">
                  <c:v>NO</c:v>
                </c:pt>
              </c:strCache>
            </c:strRef>
          </c:tx>
          <c:dLbls>
            <c:showVal val="1"/>
          </c:dLbls>
          <c:cat>
            <c:strRef>
              <c:f>Foglio1!$A$12:$A$19</c:f>
              <c:strCache>
                <c:ptCount val="8"/>
                <c:pt idx="0">
                  <c:v>Musei </c:v>
                </c:pt>
                <c:pt idx="1">
                  <c:v>Biblioteche</c:v>
                </c:pt>
                <c:pt idx="2">
                  <c:v>Librerie</c:v>
                </c:pt>
                <c:pt idx="3">
                  <c:v>Piazze</c:v>
                </c:pt>
                <c:pt idx="4">
                  <c:v>Fattorie</c:v>
                </c:pt>
                <c:pt idx="5">
                  <c:v>Aziende</c:v>
                </c:pt>
                <c:pt idx="6">
                  <c:v>Cinema</c:v>
                </c:pt>
                <c:pt idx="7">
                  <c:v>Teatro</c:v>
                </c:pt>
              </c:strCache>
            </c:strRef>
          </c:cat>
          <c:val>
            <c:numRef>
              <c:f>Foglio1!$C$12:$C$19</c:f>
              <c:numCache>
                <c:formatCode>0</c:formatCode>
                <c:ptCount val="8"/>
                <c:pt idx="0">
                  <c:v>36.842105263157912</c:v>
                </c:pt>
                <c:pt idx="1">
                  <c:v>47.368421052631554</c:v>
                </c:pt>
                <c:pt idx="2">
                  <c:v>15.789473684210519</c:v>
                </c:pt>
                <c:pt idx="3">
                  <c:v>31.578947368421044</c:v>
                </c:pt>
                <c:pt idx="4">
                  <c:v>10.526315789473681</c:v>
                </c:pt>
                <c:pt idx="5">
                  <c:v>5.2631578947368425</c:v>
                </c:pt>
                <c:pt idx="6">
                  <c:v>0.4</c:v>
                </c:pt>
                <c:pt idx="7">
                  <c:v>5.2631578947368425</c:v>
                </c:pt>
              </c:numCache>
            </c:numRef>
          </c:val>
        </c:ser>
        <c:ser>
          <c:idx val="2"/>
          <c:order val="2"/>
          <c:tx>
            <c:strRef>
              <c:f>Foglio1!$D$11</c:f>
              <c:strCache>
                <c:ptCount val="1"/>
                <c:pt idx="0">
                  <c:v>Non ha risposto</c:v>
                </c:pt>
              </c:strCache>
            </c:strRef>
          </c:tx>
          <c:dLbls>
            <c:showVal val="1"/>
          </c:dLbls>
          <c:cat>
            <c:strRef>
              <c:f>Foglio1!$A$12:$A$19</c:f>
              <c:strCache>
                <c:ptCount val="8"/>
                <c:pt idx="0">
                  <c:v>Musei </c:v>
                </c:pt>
                <c:pt idx="1">
                  <c:v>Biblioteche</c:v>
                </c:pt>
                <c:pt idx="2">
                  <c:v>Librerie</c:v>
                </c:pt>
                <c:pt idx="3">
                  <c:v>Piazze</c:v>
                </c:pt>
                <c:pt idx="4">
                  <c:v>Fattorie</c:v>
                </c:pt>
                <c:pt idx="5">
                  <c:v>Aziende</c:v>
                </c:pt>
                <c:pt idx="6">
                  <c:v>Cinema</c:v>
                </c:pt>
                <c:pt idx="7">
                  <c:v>Teatro</c:v>
                </c:pt>
              </c:strCache>
            </c:strRef>
          </c:cat>
          <c:val>
            <c:numRef>
              <c:f>Foglio1!$D$12:$D$19</c:f>
              <c:numCache>
                <c:formatCode>0</c:formatCode>
                <c:ptCount val="8"/>
                <c:pt idx="0">
                  <c:v>10.526315789473681</c:v>
                </c:pt>
                <c:pt idx="1">
                  <c:v>10.526315789473681</c:v>
                </c:pt>
                <c:pt idx="2">
                  <c:v>5.2631578947368425</c:v>
                </c:pt>
                <c:pt idx="3">
                  <c:v>5.2631578947368425</c:v>
                </c:pt>
                <c:pt idx="4">
                  <c:v>5.2631578947368425</c:v>
                </c:pt>
                <c:pt idx="5">
                  <c:v>0.4</c:v>
                </c:pt>
                <c:pt idx="6">
                  <c:v>0.4</c:v>
                </c:pt>
                <c:pt idx="7">
                  <c:v>0.4</c:v>
                </c:pt>
              </c:numCache>
            </c:numRef>
          </c:val>
        </c:ser>
        <c:dLbls>
          <c:showVal val="1"/>
        </c:dLbls>
        <c:overlap val="-25"/>
        <c:axId val="79412224"/>
        <c:axId val="79422208"/>
      </c:barChart>
      <c:catAx>
        <c:axId val="79412224"/>
        <c:scaling>
          <c:orientation val="minMax"/>
        </c:scaling>
        <c:axPos val="b"/>
        <c:majorTickMark val="none"/>
        <c:tickLblPos val="nextTo"/>
        <c:crossAx val="79422208"/>
        <c:crosses val="autoZero"/>
        <c:auto val="1"/>
        <c:lblAlgn val="ctr"/>
        <c:lblOffset val="100"/>
      </c:catAx>
      <c:valAx>
        <c:axId val="79422208"/>
        <c:scaling>
          <c:orientation val="minMax"/>
          <c:max val="100"/>
        </c:scaling>
        <c:delete val="1"/>
        <c:axPos val="l"/>
        <c:numFmt formatCode="0" sourceLinked="1"/>
        <c:tickLblPos val="none"/>
        <c:crossAx val="79412224"/>
        <c:crosses val="autoZero"/>
        <c:crossBetween val="between"/>
      </c:valAx>
    </c:plotArea>
    <c:legend>
      <c:legendPos val="t"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556068" cy="191373"/>
          </a:xfrm>
          <a:prstGeom prst="rect">
            <a:avLst/>
          </a:prstGeom>
        </p:spPr>
        <p:txBody>
          <a:bodyPr vert="horz" lIns="42382" tIns="21191" rIns="42382" bIns="21191" rtlCol="0"/>
          <a:lstStyle>
            <a:lvl1pPr algn="l">
              <a:defRPr sz="6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2034026" y="0"/>
            <a:ext cx="1556068" cy="191373"/>
          </a:xfrm>
          <a:prstGeom prst="rect">
            <a:avLst/>
          </a:prstGeom>
        </p:spPr>
        <p:txBody>
          <a:bodyPr vert="horz" lIns="42382" tIns="21191" rIns="42382" bIns="21191" rtlCol="0"/>
          <a:lstStyle>
            <a:lvl1pPr algn="r">
              <a:defRPr sz="600"/>
            </a:lvl1pPr>
          </a:lstStyle>
          <a:p>
            <a:fld id="{E40D6C98-11C3-43DF-AA50-A902250E5333}" type="datetimeFigureOut">
              <a:rPr lang="it-IT" smtClean="0"/>
              <a:pPr/>
              <a:t>08/09/2016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38200" y="287338"/>
            <a:ext cx="1914525" cy="1435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2382" tIns="21191" rIns="42382" bIns="2119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359093" y="1818045"/>
            <a:ext cx="2872740" cy="1722358"/>
          </a:xfrm>
          <a:prstGeom prst="rect">
            <a:avLst/>
          </a:prstGeom>
        </p:spPr>
        <p:txBody>
          <a:bodyPr vert="horz" lIns="42382" tIns="21191" rIns="42382" bIns="21191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3635426"/>
            <a:ext cx="1556068" cy="191373"/>
          </a:xfrm>
          <a:prstGeom prst="rect">
            <a:avLst/>
          </a:prstGeom>
        </p:spPr>
        <p:txBody>
          <a:bodyPr vert="horz" lIns="42382" tIns="21191" rIns="42382" bIns="21191" rtlCol="0" anchor="b"/>
          <a:lstStyle>
            <a:lvl1pPr algn="l">
              <a:defRPr sz="6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2034026" y="3635426"/>
            <a:ext cx="1556068" cy="191373"/>
          </a:xfrm>
          <a:prstGeom prst="rect">
            <a:avLst/>
          </a:prstGeom>
        </p:spPr>
        <p:txBody>
          <a:bodyPr vert="horz" lIns="42382" tIns="21191" rIns="42382" bIns="21191" rtlCol="0" anchor="b"/>
          <a:lstStyle>
            <a:lvl1pPr algn="r">
              <a:defRPr sz="600"/>
            </a:lvl1pPr>
          </a:lstStyle>
          <a:p>
            <a:fld id="{8BCFA126-AAF8-4C54-B4D6-84FBCD00302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FA126-AAF8-4C54-B4D6-84FBCD003024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1A238B-DC37-4F67-8708-9B34B5DF09BB}" type="datetimeFigureOut">
              <a:rPr lang="it-IT" smtClean="0"/>
              <a:pPr/>
              <a:t>08/09/2016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668C384-1824-4A2F-8E26-026354759F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238B-DC37-4F67-8708-9B34B5DF09BB}" type="datetimeFigureOut">
              <a:rPr lang="it-IT" smtClean="0"/>
              <a:pPr/>
              <a:t>08/09/2016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C384-1824-4A2F-8E26-026354759F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238B-DC37-4F67-8708-9B34B5DF09BB}" type="datetimeFigureOut">
              <a:rPr lang="it-IT" smtClean="0"/>
              <a:pPr/>
              <a:t>08/09/2016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C384-1824-4A2F-8E26-026354759F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1A238B-DC37-4F67-8708-9B34B5DF09BB}" type="datetimeFigureOut">
              <a:rPr lang="it-IT" smtClean="0"/>
              <a:pPr/>
              <a:t>08/09/2016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668C384-1824-4A2F-8E26-026354759F7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1A238B-DC37-4F67-8708-9B34B5DF09BB}" type="datetimeFigureOut">
              <a:rPr lang="it-IT" smtClean="0"/>
              <a:pPr/>
              <a:t>08/09/2016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668C384-1824-4A2F-8E26-026354759F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238B-DC37-4F67-8708-9B34B5DF09BB}" type="datetimeFigureOut">
              <a:rPr lang="it-IT" smtClean="0"/>
              <a:pPr/>
              <a:t>08/09/2016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C384-1824-4A2F-8E26-026354759F7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238B-DC37-4F67-8708-9B34B5DF09BB}" type="datetimeFigureOut">
              <a:rPr lang="it-IT" smtClean="0"/>
              <a:pPr/>
              <a:t>08/09/2016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C384-1824-4A2F-8E26-026354759F7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1A238B-DC37-4F67-8708-9B34B5DF09BB}" type="datetimeFigureOut">
              <a:rPr lang="it-IT" smtClean="0"/>
              <a:pPr/>
              <a:t>08/09/2016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668C384-1824-4A2F-8E26-026354759F7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238B-DC37-4F67-8708-9B34B5DF09BB}" type="datetimeFigureOut">
              <a:rPr lang="it-IT" smtClean="0"/>
              <a:pPr/>
              <a:t>08/09/2016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C384-1824-4A2F-8E26-026354759F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1A238B-DC37-4F67-8708-9B34B5DF09BB}" type="datetimeFigureOut">
              <a:rPr lang="it-IT" smtClean="0"/>
              <a:pPr/>
              <a:t>08/09/2016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668C384-1824-4A2F-8E26-026354759F7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1A238B-DC37-4F67-8708-9B34B5DF09BB}" type="datetimeFigureOut">
              <a:rPr lang="it-IT" smtClean="0"/>
              <a:pPr/>
              <a:t>08/09/2016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668C384-1824-4A2F-8E26-026354759F7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1A238B-DC37-4F67-8708-9B34B5DF09BB}" type="datetimeFigureOut">
              <a:rPr lang="it-IT" smtClean="0"/>
              <a:pPr/>
              <a:t>08/09/2016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668C384-1824-4A2F-8E26-026354759F7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051720" y="404664"/>
            <a:ext cx="619268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ISTITUTO COMPRENSIVO STATALE ROSSANO 2</a:t>
            </a:r>
          </a:p>
          <a:p>
            <a:pPr algn="ctr"/>
            <a:endParaRPr lang="it-IT" sz="3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it-IT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it-IT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VERIFICA FINALE </a:t>
            </a:r>
          </a:p>
          <a:p>
            <a:pPr algn="ctr"/>
            <a:r>
              <a:rPr lang="it-IT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AREA 2 AMBIENTE </a:t>
            </a:r>
            <a:r>
              <a:rPr lang="it-IT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APPRENDIMENTO</a:t>
            </a:r>
          </a:p>
          <a:p>
            <a:pPr algn="ctr"/>
            <a:endParaRPr lang="it-IT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it-IT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it-IT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it-IT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FUNZIONE STRUMENTALE</a:t>
            </a:r>
          </a:p>
          <a:p>
            <a:pPr algn="ctr"/>
            <a:r>
              <a:rPr lang="it-IT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INS. RITA DE MIGLIO</a:t>
            </a:r>
          </a:p>
          <a:p>
            <a:pPr algn="ctr"/>
            <a:r>
              <a:rPr lang="it-IT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A.S. 2015/2016</a:t>
            </a:r>
            <a:endParaRPr lang="it-IT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560" y="404665"/>
            <a:ext cx="784887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it-IT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Alla luce di quanto analizzato, è emerso in maniera evidente che: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 maggior parte degli insegnanti, con percentuali superiori al 85%, promuove la dimensione relazionale con riferimento alle competenze sociali e civiche;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it-IT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na percentuale di poco superiore al 50% degli insegnanti utilizza nuove tecnologie a supporto delle attività di apprendimento;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un’elevata percentuale di insegnanti appartenenti alla scuola primaria e secondaria di primo grado utilizza nuove tecnologie a supporto delle azioni didattiche. La percentuale scende per la scuola dell’infanzia al 50%;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 eccezione della scuola dell’infanzia, le scuole primaria e secondaria di primo grado soffrono un’organizzazione degli spazi utilizzati per le varie attività </a:t>
            </a:r>
            <a:r>
              <a:rPr lang="it-IT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laboratoriali</a:t>
            </a:r>
            <a:r>
              <a:rPr lang="it-IT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e cooperative;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 uscite nel territorio sono varie e i risultati dipendono dai vari ordini di scuola;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 restituzione dei questionari è risultata superiore al 80% per la scuola dell’infanzia, mentre per le restanti scuole la percentuale ha superato di poco il 50%.</a:t>
            </a:r>
          </a:p>
          <a:p>
            <a:pPr marL="457200" indent="-457200" algn="just"/>
            <a:endParaRPr lang="it-IT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it-IT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8773" y="980728"/>
            <a:ext cx="885370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7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Grazie per l’attenzione</a:t>
            </a:r>
          </a:p>
          <a:p>
            <a:pPr algn="ctr"/>
            <a:endParaRPr lang="it-IT" sz="72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7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Buone vacanze</a:t>
            </a:r>
          </a:p>
        </p:txBody>
      </p:sp>
      <p:sp>
        <p:nvSpPr>
          <p:cNvPr id="5" name="Rettangolo 4"/>
          <p:cNvSpPr/>
          <p:nvPr/>
        </p:nvSpPr>
        <p:spPr>
          <a:xfrm>
            <a:off x="179512" y="5589240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Rossano,  Giugno 2016				INS. RITA DE MIGLIO</a:t>
            </a:r>
          </a:p>
          <a:p>
            <a:endParaRPr lang="it-IT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co 4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</TotalTime>
  <Words>537</Words>
  <Application>Microsoft Office PowerPoint</Application>
  <PresentationFormat>Presentazione su schermo (4:3)</PresentationFormat>
  <Paragraphs>55</Paragraphs>
  <Slides>24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Loggia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Claudio</dc:creator>
  <cp:lastModifiedBy>Luisa</cp:lastModifiedBy>
  <cp:revision>18</cp:revision>
  <dcterms:created xsi:type="dcterms:W3CDTF">2016-06-09T13:03:14Z</dcterms:created>
  <dcterms:modified xsi:type="dcterms:W3CDTF">2016-09-08T07:14:26Z</dcterms:modified>
</cp:coreProperties>
</file>